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62" r:id="rId5"/>
    <p:sldId id="288" r:id="rId6"/>
    <p:sldId id="289" r:id="rId7"/>
    <p:sldId id="259" r:id="rId8"/>
    <p:sldId id="278" r:id="rId9"/>
    <p:sldId id="281" r:id="rId10"/>
    <p:sldId id="282" r:id="rId11"/>
    <p:sldId id="283" r:id="rId12"/>
    <p:sldId id="286" r:id="rId13"/>
    <p:sldId id="287" r:id="rId14"/>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82" d="100"/>
          <a:sy n="82" d="100"/>
        </p:scale>
        <p:origin x="-1026" y="4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bg>
      <p:bgRef idx="1001">
        <a:schemeClr val="bg2"/>
      </p:bgRef>
    </p:bg>
    <p:spTree>
      <p:nvGrpSpPr>
        <p:cNvPr id="1" name=""/>
        <p:cNvGrpSpPr/>
        <p:nvPr/>
      </p:nvGrpSpPr>
      <p:grpSpPr>
        <a:xfrm>
          <a:off x="0" y="0"/>
          <a:ext cx="0" cy="0"/>
          <a:chOff x="0" y="0"/>
          <a:chExt cx="0" cy="0"/>
        </a:xfrm>
      </p:grpSpPr>
      <p:sp>
        <p:nvSpPr>
          <p:cNvPr id="7" name="Правоъгъл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авоъгъл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Правоъгъл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лавие 7"/>
          <p:cNvSpPr>
            <a:spLocks noGrp="1"/>
          </p:cNvSpPr>
          <p:nvPr>
            <p:ph type="ctrTitle"/>
          </p:nvPr>
        </p:nvSpPr>
        <p:spPr>
          <a:xfrm>
            <a:off x="2362200" y="4038600"/>
            <a:ext cx="6477000" cy="1828800"/>
          </a:xfrm>
        </p:spPr>
        <p:txBody>
          <a:bodyPr anchor="b"/>
          <a:lstStyle>
            <a:lvl1pPr>
              <a:defRPr cap="all" baseline="0"/>
            </a:lvl1pPr>
          </a:lstStyle>
          <a:p>
            <a:r>
              <a:rPr kumimoji="0" lang="bg-BG" smtClean="0"/>
              <a:t>Редакт. стил загл. образец</a:t>
            </a:r>
            <a:endParaRPr kumimoji="0" lang="en-US"/>
          </a:p>
        </p:txBody>
      </p:sp>
      <p:sp>
        <p:nvSpPr>
          <p:cNvPr id="9" name="Подзаглавие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bg-BG" smtClean="0"/>
              <a:t>Щракнете за редакция стил подзагл. обр.</a:t>
            </a:r>
            <a:endParaRPr kumimoji="0" lang="en-US"/>
          </a:p>
        </p:txBody>
      </p:sp>
      <p:sp>
        <p:nvSpPr>
          <p:cNvPr id="28" name="Контейнер за 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6AB3DE0-E851-4B41-9C41-B9D3B661F311}" type="datetimeFigureOut">
              <a:rPr lang="bg-BG" smtClean="0"/>
              <a:pPr/>
              <a:t>11.6.2014 г.</a:t>
            </a:fld>
            <a:endParaRPr lang="bg-BG" dirty="0"/>
          </a:p>
        </p:txBody>
      </p:sp>
      <p:sp>
        <p:nvSpPr>
          <p:cNvPr id="17" name="Контейнер за долния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bg-BG" dirty="0"/>
          </a:p>
        </p:txBody>
      </p:sp>
      <p:sp>
        <p:nvSpPr>
          <p:cNvPr id="29" name="Контейнер за номер на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81415186-7FAF-42F3-81FD-66595283E899}" type="slidenum">
              <a:rPr lang="bg-BG" smtClean="0"/>
              <a:pPr/>
              <a:t>‹#›</a:t>
            </a:fld>
            <a:endParaRPr lang="bg-BG"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12648" y="228600"/>
            <a:ext cx="8153400" cy="990600"/>
          </a:xfrm>
        </p:spPr>
        <p:txBody>
          <a:bodyPr/>
          <a:lstStyle/>
          <a:p>
            <a:r>
              <a:rPr kumimoji="0" lang="bg-BG" smtClean="0"/>
              <a:t>Редакт. стил загл. образец</a:t>
            </a:r>
            <a:endParaRPr kumimoji="0" lang="en-US"/>
          </a:p>
        </p:txBody>
      </p:sp>
      <p:sp>
        <p:nvSpPr>
          <p:cNvPr id="4" name="Контейнер за дата 3"/>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lvl1pPr>
              <a:defRPr>
                <a:solidFill>
                  <a:srgbClr val="FFFFFF"/>
                </a:solidFill>
              </a:defRPr>
            </a:lvl1pPr>
          </a:lstStyle>
          <a:p>
            <a:fld id="{81415186-7FAF-42F3-81FD-66595283E899}" type="slidenum">
              <a:rPr lang="bg-BG" smtClean="0"/>
              <a:pPr/>
              <a:t>‹#›</a:t>
            </a:fld>
            <a:endParaRPr lang="bg-BG" dirty="0"/>
          </a:p>
        </p:txBody>
      </p:sp>
      <p:sp>
        <p:nvSpPr>
          <p:cNvPr id="8" name="Контейнер за съдържание 7"/>
          <p:cNvSpPr>
            <a:spLocks noGrp="1"/>
          </p:cNvSpPr>
          <p:nvPr>
            <p:ph sz="quarter" idx="1"/>
          </p:nvPr>
        </p:nvSpPr>
        <p:spPr>
          <a:xfrm>
            <a:off x="612648" y="1600200"/>
            <a:ext cx="8153400" cy="44958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лавка на секция">
    <p:bg>
      <p:bgRef idx="1003">
        <a:schemeClr val="bg1"/>
      </p:bgRef>
    </p:bg>
    <p:spTree>
      <p:nvGrpSpPr>
        <p:cNvPr id="1" name=""/>
        <p:cNvGrpSpPr/>
        <p:nvPr/>
      </p:nvGrpSpPr>
      <p:grpSpPr>
        <a:xfrm>
          <a:off x="0" y="0"/>
          <a:ext cx="0" cy="0"/>
          <a:chOff x="0" y="0"/>
          <a:chExt cx="0" cy="0"/>
        </a:xfrm>
      </p:grpSpPr>
      <p:sp>
        <p:nvSpPr>
          <p:cNvPr id="3" name="Текстов контейнер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bg-BG" smtClean="0"/>
              <a:t>Щракнете, за да редактирате стиловете на текста в образеца</a:t>
            </a:r>
          </a:p>
        </p:txBody>
      </p:sp>
      <p:sp>
        <p:nvSpPr>
          <p:cNvPr id="7" name="Правоъгъл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авоъгъл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авоъгъл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лавие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bg-BG" smtClean="0"/>
              <a:t>Редакт. стил загл. образец</a:t>
            </a:r>
            <a:endParaRPr kumimoji="0" lang="en-US"/>
          </a:p>
        </p:txBody>
      </p:sp>
      <p:sp>
        <p:nvSpPr>
          <p:cNvPr id="12" name="Контейнер за дата 11"/>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13" name="Контейнер за номер на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1415186-7FAF-42F3-81FD-66595283E899}" type="slidenum">
              <a:rPr lang="bg-BG" smtClean="0"/>
              <a:pPr/>
              <a:t>‹#›</a:t>
            </a:fld>
            <a:endParaRPr lang="bg-BG" dirty="0"/>
          </a:p>
        </p:txBody>
      </p:sp>
      <p:sp>
        <p:nvSpPr>
          <p:cNvPr id="14" name="Контейнер за долния колонтитул 13"/>
          <p:cNvSpPr>
            <a:spLocks noGrp="1"/>
          </p:cNvSpPr>
          <p:nvPr>
            <p:ph type="ftr" sz="quarter" idx="12"/>
          </p:nvPr>
        </p:nvSpPr>
        <p:spPr/>
        <p:txBody>
          <a:bodyPr/>
          <a:lstStyle/>
          <a:p>
            <a:endParaRPr lang="bg-BG"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kumimoji="0" lang="bg-BG" smtClean="0"/>
              <a:t>Редакт. стил загл. образец</a:t>
            </a:r>
            <a:endParaRPr kumimoji="0" lang="en-US"/>
          </a:p>
        </p:txBody>
      </p:sp>
      <p:sp>
        <p:nvSpPr>
          <p:cNvPr id="9" name="Контейнер за съдържание 8"/>
          <p:cNvSpPr>
            <a:spLocks noGrp="1"/>
          </p:cNvSpPr>
          <p:nvPr>
            <p:ph sz="quarter" idx="1"/>
          </p:nvPr>
        </p:nvSpPr>
        <p:spPr>
          <a:xfrm>
            <a:off x="609600" y="1589567"/>
            <a:ext cx="3886200" cy="45720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11" name="Контейнер за съдържание 10"/>
          <p:cNvSpPr>
            <a:spLocks noGrp="1"/>
          </p:cNvSpPr>
          <p:nvPr>
            <p:ph sz="quarter" idx="2"/>
          </p:nvPr>
        </p:nvSpPr>
        <p:spPr>
          <a:xfrm>
            <a:off x="4844901" y="1589567"/>
            <a:ext cx="3886200" cy="45720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8" name="Контейнер за дата 7"/>
          <p:cNvSpPr>
            <a:spLocks noGrp="1"/>
          </p:cNvSpPr>
          <p:nvPr>
            <p:ph type="dt" sz="half" idx="15"/>
          </p:nvPr>
        </p:nvSpPr>
        <p:spPr/>
        <p:txBody>
          <a:bodyPr rtlCol="0"/>
          <a:lstStyle/>
          <a:p>
            <a:fld id="{C6AB3DE0-E851-4B41-9C41-B9D3B661F311}" type="datetimeFigureOut">
              <a:rPr lang="bg-BG" smtClean="0"/>
              <a:pPr/>
              <a:t>11.6.2014 г.</a:t>
            </a:fld>
            <a:endParaRPr lang="bg-BG" dirty="0"/>
          </a:p>
        </p:txBody>
      </p:sp>
      <p:sp>
        <p:nvSpPr>
          <p:cNvPr id="10" name="Контейнер за номер на слайда 9"/>
          <p:cNvSpPr>
            <a:spLocks noGrp="1"/>
          </p:cNvSpPr>
          <p:nvPr>
            <p:ph type="sldNum" sz="quarter" idx="16"/>
          </p:nvPr>
        </p:nvSpPr>
        <p:spPr/>
        <p:txBody>
          <a:bodyPr rtlCol="0"/>
          <a:lstStyle/>
          <a:p>
            <a:fld id="{81415186-7FAF-42F3-81FD-66595283E899}" type="slidenum">
              <a:rPr lang="bg-BG" smtClean="0"/>
              <a:pPr/>
              <a:t>‹#›</a:t>
            </a:fld>
            <a:endParaRPr lang="bg-BG" dirty="0"/>
          </a:p>
        </p:txBody>
      </p:sp>
      <p:sp>
        <p:nvSpPr>
          <p:cNvPr id="12" name="Контейнер за долния колонтитул 11"/>
          <p:cNvSpPr>
            <a:spLocks noGrp="1"/>
          </p:cNvSpPr>
          <p:nvPr>
            <p:ph type="ftr" sz="quarter" idx="17"/>
          </p:nvPr>
        </p:nvSpPr>
        <p:spPr/>
        <p:txBody>
          <a:bodyPr rtlCol="0"/>
          <a:lstStyle/>
          <a:p>
            <a:endParaRPr lang="bg-BG"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33400" y="273050"/>
            <a:ext cx="8153400" cy="869950"/>
          </a:xfrm>
        </p:spPr>
        <p:txBody>
          <a:bodyPr anchor="ctr"/>
          <a:lstStyle>
            <a:lvl1pPr>
              <a:defRPr/>
            </a:lvl1pPr>
          </a:lstStyle>
          <a:p>
            <a:r>
              <a:rPr kumimoji="0" lang="bg-BG" smtClean="0"/>
              <a:t>Редакт. стил загл. образец</a:t>
            </a:r>
            <a:endParaRPr kumimoji="0" lang="en-US"/>
          </a:p>
        </p:txBody>
      </p:sp>
      <p:sp>
        <p:nvSpPr>
          <p:cNvPr id="11" name="Контейнер за съдържание 10"/>
          <p:cNvSpPr>
            <a:spLocks noGrp="1"/>
          </p:cNvSpPr>
          <p:nvPr>
            <p:ph sz="quarter" idx="2"/>
          </p:nvPr>
        </p:nvSpPr>
        <p:spPr>
          <a:xfrm>
            <a:off x="609600" y="2438400"/>
            <a:ext cx="3886200" cy="35814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13" name="Контейнер за съдържание 12"/>
          <p:cNvSpPr>
            <a:spLocks noGrp="1"/>
          </p:cNvSpPr>
          <p:nvPr>
            <p:ph sz="quarter" idx="4"/>
          </p:nvPr>
        </p:nvSpPr>
        <p:spPr>
          <a:xfrm>
            <a:off x="4800600" y="2438400"/>
            <a:ext cx="3886200" cy="35814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10" name="Контейнер за дата 9"/>
          <p:cNvSpPr>
            <a:spLocks noGrp="1"/>
          </p:cNvSpPr>
          <p:nvPr>
            <p:ph type="dt" sz="half" idx="15"/>
          </p:nvPr>
        </p:nvSpPr>
        <p:spPr/>
        <p:txBody>
          <a:bodyPr rtlCol="0"/>
          <a:lstStyle/>
          <a:p>
            <a:fld id="{C6AB3DE0-E851-4B41-9C41-B9D3B661F311}" type="datetimeFigureOut">
              <a:rPr lang="bg-BG" smtClean="0"/>
              <a:pPr/>
              <a:t>11.6.2014 г.</a:t>
            </a:fld>
            <a:endParaRPr lang="bg-BG" dirty="0"/>
          </a:p>
        </p:txBody>
      </p:sp>
      <p:sp>
        <p:nvSpPr>
          <p:cNvPr id="12" name="Контейнер за номер на слайда 11"/>
          <p:cNvSpPr>
            <a:spLocks noGrp="1"/>
          </p:cNvSpPr>
          <p:nvPr>
            <p:ph type="sldNum" sz="quarter" idx="16"/>
          </p:nvPr>
        </p:nvSpPr>
        <p:spPr/>
        <p:txBody>
          <a:bodyPr rtlCol="0"/>
          <a:lstStyle/>
          <a:p>
            <a:fld id="{81415186-7FAF-42F3-81FD-66595283E899}" type="slidenum">
              <a:rPr lang="bg-BG" smtClean="0"/>
              <a:pPr/>
              <a:t>‹#›</a:t>
            </a:fld>
            <a:endParaRPr lang="bg-BG" dirty="0"/>
          </a:p>
        </p:txBody>
      </p:sp>
      <p:sp>
        <p:nvSpPr>
          <p:cNvPr id="14" name="Контейнер за долния колонтитул 13"/>
          <p:cNvSpPr>
            <a:spLocks noGrp="1"/>
          </p:cNvSpPr>
          <p:nvPr>
            <p:ph type="ftr" sz="quarter" idx="17"/>
          </p:nvPr>
        </p:nvSpPr>
        <p:spPr/>
        <p:txBody>
          <a:bodyPr rtlCol="0"/>
          <a:lstStyle/>
          <a:p>
            <a:endParaRPr lang="bg-BG" dirty="0"/>
          </a:p>
        </p:txBody>
      </p:sp>
      <p:sp>
        <p:nvSpPr>
          <p:cNvPr id="16" name="Текстов контейне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bg-BG" smtClean="0"/>
              <a:t>Щракнете, за да редактирате стиловете на текста в образеца</a:t>
            </a:r>
          </a:p>
        </p:txBody>
      </p:sp>
      <p:sp>
        <p:nvSpPr>
          <p:cNvPr id="15" name="Текстов контейне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bg-BG" smtClean="0"/>
              <a:t>Щракнете, за да редактирате стиловете на текста в образеца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kumimoji="0" lang="bg-BG" smtClean="0"/>
              <a:t>Редакт. стил загл. образец</a:t>
            </a:r>
            <a:endParaRPr kumimoji="0" lang="en-US"/>
          </a:p>
        </p:txBody>
      </p:sp>
      <p:sp>
        <p:nvSpPr>
          <p:cNvPr id="3" name="Контейнер за дата 2"/>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4" name="Контейнер за долния колонтитул 3"/>
          <p:cNvSpPr>
            <a:spLocks noGrp="1"/>
          </p:cNvSpPr>
          <p:nvPr>
            <p:ph type="ftr" sz="quarter" idx="11"/>
          </p:nvPr>
        </p:nvSpPr>
        <p:spPr/>
        <p:txBody>
          <a:bodyPr/>
          <a:lstStyle/>
          <a:p>
            <a:endParaRPr lang="bg-BG" dirty="0"/>
          </a:p>
        </p:txBody>
      </p:sp>
      <p:sp>
        <p:nvSpPr>
          <p:cNvPr id="5" name="Контейнер за номер на слайда 4"/>
          <p:cNvSpPr>
            <a:spLocks noGrp="1"/>
          </p:cNvSpPr>
          <p:nvPr>
            <p:ph type="sldNum" sz="quarter" idx="12"/>
          </p:nvPr>
        </p:nvSpPr>
        <p:spPr/>
        <p:txBody>
          <a:bodyPr/>
          <a:lstStyle>
            <a:lvl1pPr>
              <a:defRPr>
                <a:solidFill>
                  <a:srgbClr val="FFFFFF"/>
                </a:solidFill>
              </a:defRPr>
            </a:lvl1pPr>
          </a:lstStyle>
          <a:p>
            <a:fld id="{81415186-7FAF-42F3-81FD-66595283E899}" type="slidenum">
              <a:rPr lang="bg-BG" smtClean="0"/>
              <a:pPr/>
              <a:t>‹#›</a:t>
            </a:fld>
            <a:endParaRPr lang="bg-BG"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3" name="Контейнер за долния колонтитул 2"/>
          <p:cNvSpPr>
            <a:spLocks noGrp="1"/>
          </p:cNvSpPr>
          <p:nvPr>
            <p:ph type="ftr" sz="quarter" idx="11"/>
          </p:nvPr>
        </p:nvSpPr>
        <p:spPr/>
        <p:txBody>
          <a:bodyPr/>
          <a:lstStyle/>
          <a:p>
            <a:endParaRPr lang="bg-BG" dirty="0"/>
          </a:p>
        </p:txBody>
      </p:sp>
      <p:sp>
        <p:nvSpPr>
          <p:cNvPr id="4" name="Контейнер за номер на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81415186-7FAF-42F3-81FD-66595283E899}" type="slidenum">
              <a:rPr lang="bg-BG" smtClean="0"/>
              <a:pPr/>
              <a:t>‹#›</a:t>
            </a:fld>
            <a:endParaRPr lang="bg-BG"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09600" y="273050"/>
            <a:ext cx="8077200" cy="869950"/>
          </a:xfrm>
        </p:spPr>
        <p:txBody>
          <a:bodyPr anchor="ctr"/>
          <a:lstStyle>
            <a:lvl1pPr algn="l">
              <a:buNone/>
              <a:defRPr sz="4400" b="0"/>
            </a:lvl1pPr>
          </a:lstStyle>
          <a:p>
            <a:r>
              <a:rPr kumimoji="0" lang="bg-BG" smtClean="0"/>
              <a:t>Редакт. стил загл. образец</a:t>
            </a:r>
            <a:endParaRPr kumimoji="0" lang="en-US"/>
          </a:p>
        </p:txBody>
      </p:sp>
      <p:sp>
        <p:nvSpPr>
          <p:cNvPr id="5" name="Контейнер за дата 4"/>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6" name="Контейнер за долния колонтитул 5"/>
          <p:cNvSpPr>
            <a:spLocks noGrp="1"/>
          </p:cNvSpPr>
          <p:nvPr>
            <p:ph type="ftr" sz="quarter" idx="11"/>
          </p:nvPr>
        </p:nvSpPr>
        <p:spPr/>
        <p:txBody>
          <a:bodyPr/>
          <a:lstStyle/>
          <a:p>
            <a:endParaRPr lang="bg-BG" dirty="0"/>
          </a:p>
        </p:txBody>
      </p:sp>
      <p:sp>
        <p:nvSpPr>
          <p:cNvPr id="7" name="Контейнер за номер на слайда 6"/>
          <p:cNvSpPr>
            <a:spLocks noGrp="1"/>
          </p:cNvSpPr>
          <p:nvPr>
            <p:ph type="sldNum" sz="quarter" idx="12"/>
          </p:nvPr>
        </p:nvSpPr>
        <p:spPr/>
        <p:txBody>
          <a:bodyPr/>
          <a:lstStyle>
            <a:lvl1pPr>
              <a:defRPr>
                <a:solidFill>
                  <a:srgbClr val="FFFFFF"/>
                </a:solidFill>
              </a:defRPr>
            </a:lvl1pPr>
          </a:lstStyle>
          <a:p>
            <a:fld id="{81415186-7FAF-42F3-81FD-66595283E899}" type="slidenum">
              <a:rPr lang="bg-BG" smtClean="0"/>
              <a:pPr/>
              <a:t>‹#›</a:t>
            </a:fld>
            <a:endParaRPr lang="bg-BG" dirty="0"/>
          </a:p>
        </p:txBody>
      </p:sp>
      <p:sp>
        <p:nvSpPr>
          <p:cNvPr id="3" name="Текстов контейне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bg-BG" smtClean="0"/>
              <a:t>Щракнете, за да редактирате стиловете на текста в образеца</a:t>
            </a:r>
          </a:p>
        </p:txBody>
      </p:sp>
      <p:sp>
        <p:nvSpPr>
          <p:cNvPr id="9" name="Контейнер за съдържание 8"/>
          <p:cNvSpPr>
            <a:spLocks noGrp="1"/>
          </p:cNvSpPr>
          <p:nvPr>
            <p:ph sz="quarter" idx="1"/>
          </p:nvPr>
        </p:nvSpPr>
        <p:spPr>
          <a:xfrm>
            <a:off x="2362200" y="1752600"/>
            <a:ext cx="6400800" cy="4419600"/>
          </a:xfrm>
        </p:spPr>
        <p:txBody>
          <a:bodyPr/>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Картина с надпис">
    <p:bg>
      <p:bgRef idx="1003">
        <a:schemeClr val="bg2"/>
      </p:bgRef>
    </p:bg>
    <p:spTree>
      <p:nvGrpSpPr>
        <p:cNvPr id="1" name=""/>
        <p:cNvGrpSpPr/>
        <p:nvPr/>
      </p:nvGrpSpPr>
      <p:grpSpPr>
        <a:xfrm>
          <a:off x="0" y="0"/>
          <a:ext cx="0" cy="0"/>
          <a:chOff x="0" y="0"/>
          <a:chExt cx="0" cy="0"/>
        </a:xfrm>
      </p:grpSpPr>
      <p:sp>
        <p:nvSpPr>
          <p:cNvPr id="4" name="Текстов контейне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bg-BG" smtClean="0"/>
              <a:t>Щракнете, за да редактирате стиловете на текста в образеца</a:t>
            </a:r>
          </a:p>
        </p:txBody>
      </p:sp>
      <p:sp>
        <p:nvSpPr>
          <p:cNvPr id="8" name="Правоъгъл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авоъгъл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авоъгъл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лавие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bg-BG" smtClean="0"/>
              <a:t>Редакт. стил загл. образец</a:t>
            </a:r>
            <a:endParaRPr kumimoji="0" lang="en-US"/>
          </a:p>
        </p:txBody>
      </p:sp>
      <p:sp>
        <p:nvSpPr>
          <p:cNvPr id="11" name="Правоъгъл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Контейнер за дата 11"/>
          <p:cNvSpPr>
            <a:spLocks noGrp="1"/>
          </p:cNvSpPr>
          <p:nvPr>
            <p:ph type="dt" sz="half" idx="10"/>
          </p:nvPr>
        </p:nvSpPr>
        <p:spPr>
          <a:xfrm>
            <a:off x="6248400" y="6248400"/>
            <a:ext cx="2667000" cy="365125"/>
          </a:xfrm>
        </p:spPr>
        <p:txBody>
          <a:bodyPr rtlCol="0"/>
          <a:lstStyle/>
          <a:p>
            <a:fld id="{C6AB3DE0-E851-4B41-9C41-B9D3B661F311}" type="datetimeFigureOut">
              <a:rPr lang="bg-BG" smtClean="0"/>
              <a:pPr/>
              <a:t>11.6.2014 г.</a:t>
            </a:fld>
            <a:endParaRPr lang="bg-BG" dirty="0"/>
          </a:p>
        </p:txBody>
      </p:sp>
      <p:sp>
        <p:nvSpPr>
          <p:cNvPr id="13" name="Контейнер за номер на слайда 12"/>
          <p:cNvSpPr>
            <a:spLocks noGrp="1"/>
          </p:cNvSpPr>
          <p:nvPr>
            <p:ph type="sldNum" sz="quarter" idx="11"/>
          </p:nvPr>
        </p:nvSpPr>
        <p:spPr>
          <a:xfrm>
            <a:off x="0" y="4667249"/>
            <a:ext cx="1447800" cy="663578"/>
          </a:xfrm>
        </p:spPr>
        <p:txBody>
          <a:bodyPr rtlCol="0"/>
          <a:lstStyle>
            <a:lvl1pPr>
              <a:defRPr sz="2800"/>
            </a:lvl1pPr>
          </a:lstStyle>
          <a:p>
            <a:fld id="{81415186-7FAF-42F3-81FD-66595283E899}" type="slidenum">
              <a:rPr lang="bg-BG" smtClean="0"/>
              <a:pPr/>
              <a:t>‹#›</a:t>
            </a:fld>
            <a:endParaRPr lang="bg-BG" dirty="0"/>
          </a:p>
        </p:txBody>
      </p:sp>
      <p:sp>
        <p:nvSpPr>
          <p:cNvPr id="14" name="Контейнер за долния колонтитул 13"/>
          <p:cNvSpPr>
            <a:spLocks noGrp="1"/>
          </p:cNvSpPr>
          <p:nvPr>
            <p:ph type="ftr" sz="quarter" idx="12"/>
          </p:nvPr>
        </p:nvSpPr>
        <p:spPr>
          <a:xfrm>
            <a:off x="1600200" y="6248206"/>
            <a:ext cx="4572000" cy="365125"/>
          </a:xfrm>
        </p:spPr>
        <p:txBody>
          <a:bodyPr rtlCol="0"/>
          <a:lstStyle/>
          <a:p>
            <a:endParaRPr lang="bg-BG" dirty="0"/>
          </a:p>
        </p:txBody>
      </p:sp>
      <p:sp>
        <p:nvSpPr>
          <p:cNvPr id="3" name="Контейнер за картина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bg-BG" dirty="0" smtClean="0"/>
              <a:t>Щракнете върху иконата, за да добавите картина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kumimoji="0" lang="bg-BG" smtClean="0"/>
              <a:t>Редакт. стил загл. образец</a:t>
            </a:r>
            <a:endParaRPr kumimoji="0" lang="en-US"/>
          </a:p>
        </p:txBody>
      </p:sp>
      <p:sp>
        <p:nvSpPr>
          <p:cNvPr id="3" name="Контейнер за вертикален текст 2"/>
          <p:cNvSpPr>
            <a:spLocks noGrp="1"/>
          </p:cNvSpPr>
          <p:nvPr>
            <p:ph type="body" orient="vert" idx="1"/>
          </p:nvPr>
        </p:nvSpPr>
        <p:spPr/>
        <p:txBody>
          <a:bodyPr vert="eaVert"/>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дата 3"/>
          <p:cNvSpPr>
            <a:spLocks noGrp="1"/>
          </p:cNvSpPr>
          <p:nvPr>
            <p:ph type="dt" sz="half" idx="10"/>
          </p:nvPr>
        </p:nvSpPr>
        <p:spPr/>
        <p:txBody>
          <a:bodyPr/>
          <a:lstStyle/>
          <a:p>
            <a:fld id="{C6AB3DE0-E851-4B41-9C41-B9D3B661F311}" type="datetimeFigureOut">
              <a:rPr lang="bg-BG" smtClean="0"/>
              <a:pPr/>
              <a:t>11.6.2014 г.</a:t>
            </a:fld>
            <a:endParaRPr lang="bg-BG" dirty="0"/>
          </a:p>
        </p:txBody>
      </p:sp>
      <p:sp>
        <p:nvSpPr>
          <p:cNvPr id="5" name="Контейнер за долния колонтитул 4"/>
          <p:cNvSpPr>
            <a:spLocks noGrp="1"/>
          </p:cNvSpPr>
          <p:nvPr>
            <p:ph type="ftr" sz="quarter" idx="11"/>
          </p:nvPr>
        </p:nvSpPr>
        <p:spPr/>
        <p:txBody>
          <a:bodyPr/>
          <a:lstStyle/>
          <a:p>
            <a:endParaRPr lang="bg-BG" dirty="0"/>
          </a:p>
        </p:txBody>
      </p:sp>
      <p:sp>
        <p:nvSpPr>
          <p:cNvPr id="6" name="Контейнер за номер на слайда 5"/>
          <p:cNvSpPr>
            <a:spLocks noGrp="1"/>
          </p:cNvSpPr>
          <p:nvPr>
            <p:ph type="sldNum" sz="quarter" idx="12"/>
          </p:nvPr>
        </p:nvSpPr>
        <p:spPr/>
        <p:txBody>
          <a:bodyPr/>
          <a:lstStyle/>
          <a:p>
            <a:fld id="{81415186-7FAF-42F3-81FD-66595283E899}" type="slidenum">
              <a:rPr lang="bg-BG" smtClean="0"/>
              <a:pPr/>
              <a:t>‹#›</a:t>
            </a:fld>
            <a:endParaRPr lang="bg-BG"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но заглавие и текст">
    <p:bg>
      <p:bgRef idx="1001">
        <a:schemeClr val="bg1"/>
      </p:bgRef>
    </p:bg>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553200" y="609600"/>
            <a:ext cx="2057400" cy="5516563"/>
          </a:xfrm>
        </p:spPr>
        <p:txBody>
          <a:bodyPr vert="eaVert"/>
          <a:lstStyle/>
          <a:p>
            <a:r>
              <a:rPr kumimoji="0" lang="bg-BG" smtClean="0"/>
              <a:t>Редакт. стил загл. образец</a:t>
            </a:r>
            <a:endParaRPr kumimoji="0" lang="en-US"/>
          </a:p>
        </p:txBody>
      </p:sp>
      <p:sp>
        <p:nvSpPr>
          <p:cNvPr id="3" name="Контейнер за вертикален текст 2"/>
          <p:cNvSpPr>
            <a:spLocks noGrp="1"/>
          </p:cNvSpPr>
          <p:nvPr>
            <p:ph type="body" orient="vert" idx="1"/>
          </p:nvPr>
        </p:nvSpPr>
        <p:spPr>
          <a:xfrm>
            <a:off x="457200" y="609600"/>
            <a:ext cx="5562600" cy="5516564"/>
          </a:xfrm>
        </p:spPr>
        <p:txBody>
          <a:bodyPr vert="eaVert"/>
          <a:lstStyle/>
          <a:p>
            <a:pPr lvl="0" eaLnBrk="1" latinLnBrk="0" hangingPunct="1"/>
            <a:r>
              <a:rPr lang="bg-BG" smtClean="0"/>
              <a:t>Щракнете, за да редактирате стиловете на текста в образеца</a:t>
            </a:r>
          </a:p>
          <a:p>
            <a:pPr lvl="1" eaLnBrk="1" latinLnBrk="0" hangingPunct="1"/>
            <a:r>
              <a:rPr lang="bg-BG" smtClean="0"/>
              <a:t>Второ ниво</a:t>
            </a:r>
          </a:p>
          <a:p>
            <a:pPr lvl="2" eaLnBrk="1" latinLnBrk="0" hangingPunct="1"/>
            <a:r>
              <a:rPr lang="bg-BG" smtClean="0"/>
              <a:t>Трето ниво</a:t>
            </a:r>
          </a:p>
          <a:p>
            <a:pPr lvl="3" eaLnBrk="1" latinLnBrk="0" hangingPunct="1"/>
            <a:r>
              <a:rPr lang="bg-BG" smtClean="0"/>
              <a:t>Четвърто ниво</a:t>
            </a:r>
          </a:p>
          <a:p>
            <a:pPr lvl="4" eaLnBrk="1" latinLnBrk="0" hangingPunct="1"/>
            <a:r>
              <a:rPr lang="bg-BG" smtClean="0"/>
              <a:t>Пето ниво</a:t>
            </a:r>
            <a:endParaRPr kumimoji="0" lang="en-US"/>
          </a:p>
        </p:txBody>
      </p:sp>
      <p:sp>
        <p:nvSpPr>
          <p:cNvPr id="4" name="Контейнер за дата 3"/>
          <p:cNvSpPr>
            <a:spLocks noGrp="1"/>
          </p:cNvSpPr>
          <p:nvPr>
            <p:ph type="dt" sz="half" idx="10"/>
          </p:nvPr>
        </p:nvSpPr>
        <p:spPr>
          <a:xfrm>
            <a:off x="6553200" y="6248402"/>
            <a:ext cx="2209800" cy="365125"/>
          </a:xfrm>
        </p:spPr>
        <p:txBody>
          <a:bodyPr/>
          <a:lstStyle/>
          <a:p>
            <a:fld id="{C6AB3DE0-E851-4B41-9C41-B9D3B661F311}" type="datetimeFigureOut">
              <a:rPr lang="bg-BG" smtClean="0"/>
              <a:pPr/>
              <a:t>11.6.2014 г.</a:t>
            </a:fld>
            <a:endParaRPr lang="bg-BG" dirty="0"/>
          </a:p>
        </p:txBody>
      </p:sp>
      <p:sp>
        <p:nvSpPr>
          <p:cNvPr id="5" name="Контейнер за долния колонтитул 4"/>
          <p:cNvSpPr>
            <a:spLocks noGrp="1"/>
          </p:cNvSpPr>
          <p:nvPr>
            <p:ph type="ftr" sz="quarter" idx="11"/>
          </p:nvPr>
        </p:nvSpPr>
        <p:spPr>
          <a:xfrm>
            <a:off x="457201" y="6248207"/>
            <a:ext cx="5573483" cy="365125"/>
          </a:xfrm>
        </p:spPr>
        <p:txBody>
          <a:bodyPr/>
          <a:lstStyle/>
          <a:p>
            <a:endParaRPr lang="bg-BG" dirty="0"/>
          </a:p>
        </p:txBody>
      </p:sp>
      <p:sp>
        <p:nvSpPr>
          <p:cNvPr id="7" name="Правоъгъл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Правоъгъл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Правоъгъл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Контейнер за номер на слайда 5"/>
          <p:cNvSpPr>
            <a:spLocks noGrp="1"/>
          </p:cNvSpPr>
          <p:nvPr>
            <p:ph type="sldNum" sz="quarter" idx="12"/>
          </p:nvPr>
        </p:nvSpPr>
        <p:spPr>
          <a:xfrm rot="5400000">
            <a:off x="5989638" y="144462"/>
            <a:ext cx="533400" cy="244476"/>
          </a:xfrm>
        </p:spPr>
        <p:txBody>
          <a:bodyPr/>
          <a:lstStyle/>
          <a:p>
            <a:fld id="{81415186-7FAF-42F3-81FD-66595283E899}" type="slidenum">
              <a:rPr lang="bg-BG" smtClean="0"/>
              <a:pPr/>
              <a:t>‹#›</a:t>
            </a:fld>
            <a:endParaRPr lang="bg-BG"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Контейнер за заглавие 21"/>
          <p:cNvSpPr>
            <a:spLocks noGrp="1"/>
          </p:cNvSpPr>
          <p:nvPr>
            <p:ph type="title"/>
          </p:nvPr>
        </p:nvSpPr>
        <p:spPr>
          <a:xfrm>
            <a:off x="609600" y="228600"/>
            <a:ext cx="8153400" cy="990600"/>
          </a:xfrm>
          <a:prstGeom prst="rect">
            <a:avLst/>
          </a:prstGeom>
        </p:spPr>
        <p:txBody>
          <a:bodyPr vert="horz" anchor="ctr">
            <a:normAutofit/>
          </a:bodyPr>
          <a:lstStyle/>
          <a:p>
            <a:r>
              <a:rPr kumimoji="0" lang="bg-BG" smtClean="0"/>
              <a:t>Редакт. стил загл. образец</a:t>
            </a:r>
            <a:endParaRPr kumimoji="0" lang="en-US"/>
          </a:p>
        </p:txBody>
      </p:sp>
      <p:sp>
        <p:nvSpPr>
          <p:cNvPr id="13" name="Текстов контейне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bg-BG" smtClean="0"/>
              <a:t>Щракнете, за да редактирате стиловете на текста в образеца</a:t>
            </a:r>
          </a:p>
          <a:p>
            <a:pPr lvl="1" eaLnBrk="1" latinLnBrk="0" hangingPunct="1"/>
            <a:r>
              <a:rPr kumimoji="0" lang="bg-BG" smtClean="0"/>
              <a:t>Второ ниво</a:t>
            </a:r>
          </a:p>
          <a:p>
            <a:pPr lvl="2" eaLnBrk="1" latinLnBrk="0" hangingPunct="1"/>
            <a:r>
              <a:rPr kumimoji="0" lang="bg-BG" smtClean="0"/>
              <a:t>Трето ниво</a:t>
            </a:r>
          </a:p>
          <a:p>
            <a:pPr lvl="3" eaLnBrk="1" latinLnBrk="0" hangingPunct="1"/>
            <a:r>
              <a:rPr kumimoji="0" lang="bg-BG" smtClean="0"/>
              <a:t>Четвърто ниво</a:t>
            </a:r>
          </a:p>
          <a:p>
            <a:pPr lvl="4" eaLnBrk="1" latinLnBrk="0" hangingPunct="1"/>
            <a:r>
              <a:rPr kumimoji="0" lang="bg-BG" smtClean="0"/>
              <a:t>Пето ниво</a:t>
            </a:r>
            <a:endParaRPr kumimoji="0" lang="en-US"/>
          </a:p>
        </p:txBody>
      </p:sp>
      <p:sp>
        <p:nvSpPr>
          <p:cNvPr id="14" name="Контейнер за 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6AB3DE0-E851-4B41-9C41-B9D3B661F311}" type="datetimeFigureOut">
              <a:rPr lang="bg-BG" smtClean="0"/>
              <a:pPr/>
              <a:t>11.6.2014 г.</a:t>
            </a:fld>
            <a:endParaRPr lang="bg-BG" dirty="0"/>
          </a:p>
        </p:txBody>
      </p:sp>
      <p:sp>
        <p:nvSpPr>
          <p:cNvPr id="3" name="Контейнер за долния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bg-BG" dirty="0"/>
          </a:p>
        </p:txBody>
      </p:sp>
      <p:sp>
        <p:nvSpPr>
          <p:cNvPr id="7" name="Правоъгъл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Правоъгъл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авоъгъл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Контейнер за номер на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1415186-7FAF-42F3-81FD-66595283E899}" type="slidenum">
              <a:rPr lang="bg-BG" smtClean="0"/>
              <a:pPr/>
              <a:t>‹#›</a:t>
            </a:fld>
            <a:endParaRPr lang="bg-BG"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2267744" y="4509120"/>
            <a:ext cx="6571456" cy="1358280"/>
          </a:xfrm>
        </p:spPr>
        <p:txBody>
          <a:bodyPr>
            <a:normAutofit fontScale="90000"/>
          </a:bodyPr>
          <a:lstStyle/>
          <a:p>
            <a:r>
              <a:rPr lang="en-US" dirty="0" smtClean="0"/>
              <a:t>L’opinion publique et l’etude de l’opinion publique</a:t>
            </a:r>
            <a:endParaRPr lang="bg-BG" dirty="0"/>
          </a:p>
        </p:txBody>
      </p:sp>
      <p:sp>
        <p:nvSpPr>
          <p:cNvPr id="3" name="Подзаглавие 2"/>
          <p:cNvSpPr>
            <a:spLocks noGrp="1"/>
          </p:cNvSpPr>
          <p:nvPr>
            <p:ph type="subTitle" idx="1"/>
          </p:nvPr>
        </p:nvSpPr>
        <p:spPr/>
        <p:txBody>
          <a:bodyPr>
            <a:normAutofit fontScale="92500"/>
          </a:bodyPr>
          <a:lstStyle/>
          <a:p>
            <a:r>
              <a:rPr lang="fr-FR" dirty="0" smtClean="0"/>
              <a:t>Typologie, éléments principaux, possibilités, risques</a:t>
            </a:r>
            <a:endParaRPr lang="fr-FR" dirty="0"/>
          </a:p>
        </p:txBody>
      </p:sp>
    </p:spTree>
    <p:extLst>
      <p:ext uri="{BB962C8B-B14F-4D97-AF65-F5344CB8AC3E}">
        <p14:creationId xmlns="" xmlns:p14="http://schemas.microsoft.com/office/powerpoint/2010/main" val="135258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23528" y="300608"/>
            <a:ext cx="8442520" cy="990600"/>
          </a:xfrm>
        </p:spPr>
        <p:txBody>
          <a:bodyPr>
            <a:noAutofit/>
          </a:bodyPr>
          <a:lstStyle/>
          <a:p>
            <a:pPr algn="ctr"/>
            <a:r>
              <a:rPr lang="en-US" sz="3200" b="1" dirty="0" smtClean="0">
                <a:solidFill>
                  <a:schemeClr val="accent1">
                    <a:lumMod val="75000"/>
                  </a:schemeClr>
                </a:solidFill>
              </a:rPr>
              <a:t>L’OPINION PUBLIQUE</a:t>
            </a:r>
            <a:r>
              <a:rPr lang="bg-BG" sz="3200" b="1" dirty="0" smtClean="0">
                <a:solidFill>
                  <a:schemeClr val="accent1">
                    <a:lumMod val="75000"/>
                  </a:schemeClr>
                </a:solidFill>
              </a:rPr>
              <a:t>:  </a:t>
            </a:r>
            <a:r>
              <a:rPr lang="bg-BG" sz="3200" b="1" dirty="0" smtClean="0">
                <a:solidFill>
                  <a:schemeClr val="accent2"/>
                </a:solidFill>
              </a:rPr>
              <a:t> </a:t>
            </a:r>
            <a:r>
              <a:rPr lang="en-US" sz="3200" b="1" dirty="0" smtClean="0">
                <a:solidFill>
                  <a:schemeClr val="accent2"/>
                </a:solidFill>
              </a:rPr>
              <a:t/>
            </a:r>
            <a:br>
              <a:rPr lang="en-US" sz="3200" b="1" dirty="0" smtClean="0">
                <a:solidFill>
                  <a:schemeClr val="accent2"/>
                </a:solidFill>
              </a:rPr>
            </a:br>
            <a:r>
              <a:rPr lang="en-US" sz="3200" b="1" dirty="0" smtClean="0">
                <a:solidFill>
                  <a:schemeClr val="accent2"/>
                </a:solidFill>
              </a:rPr>
              <a:t>UNE NOTION - 2 CONTENUS HISTORIQUES</a:t>
            </a:r>
            <a:endParaRPr lang="bg-BG" sz="3200" b="1" dirty="0">
              <a:solidFill>
                <a:schemeClr val="accent2"/>
              </a:solidFill>
            </a:endParaRPr>
          </a:p>
        </p:txBody>
      </p:sp>
      <p:sp>
        <p:nvSpPr>
          <p:cNvPr id="3" name="Контейнер за съдържание 2"/>
          <p:cNvSpPr>
            <a:spLocks noGrp="1"/>
          </p:cNvSpPr>
          <p:nvPr>
            <p:ph sz="quarter" idx="1"/>
          </p:nvPr>
        </p:nvSpPr>
        <p:spPr>
          <a:xfrm>
            <a:off x="612648" y="1672208"/>
            <a:ext cx="8153400" cy="4781128"/>
          </a:xfrm>
        </p:spPr>
        <p:txBody>
          <a:bodyPr>
            <a:normAutofit fontScale="62500" lnSpcReduction="20000"/>
          </a:bodyPr>
          <a:lstStyle/>
          <a:p>
            <a:pPr marL="355600" lvl="2">
              <a:buNone/>
            </a:pPr>
            <a:r>
              <a:rPr lang="en-US" sz="2500" b="1" cap="all" dirty="0" smtClean="0"/>
              <a:t>I. </a:t>
            </a:r>
            <a:r>
              <a:rPr lang="fr-FR" sz="2500" b="1" cap="all" dirty="0" smtClean="0"/>
              <a:t> </a:t>
            </a:r>
            <a:r>
              <a:rPr lang="fr-FR" sz="2600" b="1" cap="all" dirty="0" smtClean="0">
                <a:latin typeface="Calibri" pitchFamily="34" charset="0"/>
              </a:rPr>
              <a:t>norme morale, Pression sociale sur l’individu </a:t>
            </a:r>
          </a:p>
          <a:p>
            <a:pPr marL="538163" lvl="2">
              <a:buNone/>
            </a:pPr>
            <a:r>
              <a:rPr lang="fr-FR" b="1" dirty="0" smtClean="0">
                <a:solidFill>
                  <a:schemeClr val="accent1">
                    <a:lumMod val="75000"/>
                  </a:schemeClr>
                </a:solidFill>
                <a:latin typeface="Calibri" pitchFamily="34" charset="0"/>
              </a:rPr>
              <a:t>I.1</a:t>
            </a:r>
            <a:r>
              <a:rPr lang="fr-FR" b="1" dirty="0" smtClean="0">
                <a:latin typeface="Calibri" pitchFamily="34" charset="0"/>
              </a:rPr>
              <a:t>. </a:t>
            </a:r>
            <a:r>
              <a:rPr lang="fr-FR" sz="2400" b="1" dirty="0" smtClean="0">
                <a:latin typeface="Calibri" pitchFamily="34" charset="0"/>
              </a:rPr>
              <a:t>Dans les sociétés traditionnelles, dans les communautés fermées</a:t>
            </a:r>
          </a:p>
          <a:p>
            <a:pPr marL="584200" lvl="3" indent="0">
              <a:buNone/>
            </a:pPr>
            <a:r>
              <a:rPr lang="fr-FR" sz="2400" i="1" dirty="0" smtClean="0">
                <a:latin typeface="Calibri" pitchFamily="34" charset="0"/>
              </a:rPr>
              <a:t>Exemples</a:t>
            </a:r>
            <a:r>
              <a:rPr lang="fr-FR" sz="2400" i="1" dirty="0">
                <a:latin typeface="Calibri" pitchFamily="34" charset="0"/>
              </a:rPr>
              <a:t>:</a:t>
            </a:r>
          </a:p>
          <a:p>
            <a:pPr marL="584200" lvl="3" indent="0">
              <a:buNone/>
            </a:pPr>
            <a:r>
              <a:rPr lang="fr-FR" sz="2400" i="1" dirty="0">
                <a:latin typeface="Calibri" pitchFamily="34" charset="0"/>
              </a:rPr>
              <a:t>Les femmes </a:t>
            </a:r>
            <a:r>
              <a:rPr lang="fr-FR" sz="2400" dirty="0">
                <a:latin typeface="Calibri" pitchFamily="34" charset="0"/>
              </a:rPr>
              <a:t>à</a:t>
            </a:r>
            <a:r>
              <a:rPr lang="fr-FR" sz="2400" i="1" dirty="0" smtClean="0">
                <a:latin typeface="Calibri" pitchFamily="34" charset="0"/>
              </a:rPr>
              <a:t> </a:t>
            </a:r>
            <a:r>
              <a:rPr lang="fr-FR" sz="2400" i="1" dirty="0">
                <a:latin typeface="Calibri" pitchFamily="34" charset="0"/>
              </a:rPr>
              <a:t>travers l’histoire – divorce, avortement, enfants sans mariages, amour envers un homme non sollicit</a:t>
            </a:r>
            <a:r>
              <a:rPr lang="fr-FR" sz="2400" dirty="0">
                <a:latin typeface="Calibri" pitchFamily="34" charset="0"/>
              </a:rPr>
              <a:t>é</a:t>
            </a:r>
            <a:r>
              <a:rPr lang="fr-FR" sz="2400" i="1" dirty="0">
                <a:latin typeface="Calibri" pitchFamily="34" charset="0"/>
              </a:rPr>
              <a:t> par la </a:t>
            </a:r>
            <a:r>
              <a:rPr lang="fr-FR" sz="2400" i="1" dirty="0" smtClean="0">
                <a:latin typeface="Calibri" pitchFamily="34" charset="0"/>
              </a:rPr>
              <a:t>famille; vêtement..  </a:t>
            </a:r>
            <a:endParaRPr lang="fr-FR" sz="2400" i="1" dirty="0">
              <a:latin typeface="Calibri" pitchFamily="34" charset="0"/>
            </a:endParaRPr>
          </a:p>
          <a:p>
            <a:pPr marL="584200" lvl="3" indent="0">
              <a:buNone/>
            </a:pPr>
            <a:r>
              <a:rPr lang="fr-FR" sz="2400" i="1" dirty="0" smtClean="0">
                <a:latin typeface="Calibri" pitchFamily="34" charset="0"/>
              </a:rPr>
              <a:t>„</a:t>
            </a:r>
            <a:r>
              <a:rPr lang="fr-FR" sz="2400" i="1" dirty="0">
                <a:latin typeface="Calibri" pitchFamily="34" charset="0"/>
              </a:rPr>
              <a:t>Que est-ce que les autres vont dire? „Que vont penser les voisins”?</a:t>
            </a:r>
          </a:p>
          <a:p>
            <a:pPr marL="584200" lvl="3" indent="0">
              <a:buNone/>
            </a:pPr>
            <a:r>
              <a:rPr lang="fr-FR" sz="2400" i="1" dirty="0">
                <a:latin typeface="Calibri" pitchFamily="34" charset="0"/>
              </a:rPr>
              <a:t>„Comment  tu vas te montrer </a:t>
            </a:r>
            <a:r>
              <a:rPr lang="fr-FR" sz="2400" i="1" dirty="0" smtClean="0">
                <a:latin typeface="Calibri" pitchFamily="34" charset="0"/>
              </a:rPr>
              <a:t>“</a:t>
            </a:r>
            <a:r>
              <a:rPr lang="fr-FR" sz="2400" i="1" dirty="0">
                <a:latin typeface="Calibri" pitchFamily="34" charset="0"/>
              </a:rPr>
              <a:t>comme ca”  </a:t>
            </a:r>
            <a:r>
              <a:rPr lang="fr-FR" sz="2400" i="1" dirty="0" smtClean="0">
                <a:latin typeface="Calibri" pitchFamily="34" charset="0"/>
              </a:rPr>
              <a:t>devant l’autrui </a:t>
            </a:r>
            <a:endParaRPr lang="fr-FR" sz="2400" i="1" dirty="0">
              <a:latin typeface="Calibri" pitchFamily="34" charset="0"/>
            </a:endParaRPr>
          </a:p>
          <a:p>
            <a:pPr marL="538163" lvl="2"/>
            <a:r>
              <a:rPr lang="fr-FR" sz="2400" b="1" dirty="0" smtClean="0">
                <a:latin typeface="Calibri" pitchFamily="34" charset="0"/>
              </a:rPr>
              <a:t>Soutient la tradition, la norme sociale, dirige la conduite individuelle conformément aux règles de la communauté  </a:t>
            </a:r>
          </a:p>
          <a:p>
            <a:pPr marL="538163" lvl="2"/>
            <a:r>
              <a:rPr lang="fr-FR" sz="2400" b="1" dirty="0" smtClean="0">
                <a:latin typeface="Calibri" pitchFamily="34" charset="0"/>
              </a:rPr>
              <a:t>Sanctionne l’écart de la norme en se  représentant comme une norme morale impérative </a:t>
            </a:r>
          </a:p>
          <a:p>
            <a:pPr marL="538163" lvl="2"/>
            <a:r>
              <a:rPr lang="fr-FR" sz="2400" b="1" dirty="0" smtClean="0">
                <a:latin typeface="Calibri" pitchFamily="34" charset="0"/>
              </a:rPr>
              <a:t>Soutient la suprématie  de la communauté </a:t>
            </a:r>
            <a:r>
              <a:rPr lang="fr-FR" sz="2400" b="1" dirty="0">
                <a:latin typeface="Calibri" pitchFamily="34" charset="0"/>
              </a:rPr>
              <a:t>à</a:t>
            </a:r>
            <a:r>
              <a:rPr lang="fr-FR" sz="2400" b="1" dirty="0" smtClean="0">
                <a:latin typeface="Calibri" pitchFamily="34" charset="0"/>
              </a:rPr>
              <a:t> l’individu – lors d’un conflit “groupe- individu”, le groupe a toujours raison, l’individu a tort </a:t>
            </a:r>
          </a:p>
          <a:p>
            <a:pPr marL="271463" lvl="3" indent="0">
              <a:buNone/>
            </a:pPr>
            <a:r>
              <a:rPr lang="fr-FR" sz="2400" b="1" dirty="0" smtClean="0">
                <a:latin typeface="Calibri" pitchFamily="34" charset="0"/>
              </a:rPr>
              <a:t>I.2. Dans les sociétés contemporaines  –  existe toujours dans les communautés fermées</a:t>
            </a:r>
          </a:p>
          <a:p>
            <a:pPr marL="584200" lvl="3" indent="0">
              <a:buNone/>
            </a:pPr>
            <a:r>
              <a:rPr lang="fr-FR" sz="2400" i="1" dirty="0" smtClean="0">
                <a:latin typeface="Calibri" pitchFamily="34" charset="0"/>
              </a:rPr>
              <a:t>Examples:  Les partis</a:t>
            </a:r>
          </a:p>
          <a:p>
            <a:pPr marL="584200" lvl="3" indent="0">
              <a:buNone/>
            </a:pPr>
            <a:r>
              <a:rPr lang="fr-FR" sz="2400" i="1" dirty="0" smtClean="0">
                <a:latin typeface="Calibri" pitchFamily="34" charset="0"/>
              </a:rPr>
              <a:t>Quelqu’un qui quitte un parti, ou bien qui forme un courant dissident</a:t>
            </a:r>
          </a:p>
          <a:p>
            <a:pPr marL="584200" lvl="3" indent="0">
              <a:buNone/>
            </a:pPr>
            <a:r>
              <a:rPr lang="fr-FR" sz="2400" i="1" dirty="0" smtClean="0">
                <a:latin typeface="Calibri" pitchFamily="34" charset="0"/>
              </a:rPr>
              <a:t> „Traitre“, „Trahit le parti, nos valeurs, nos idéaux’’.</a:t>
            </a:r>
          </a:p>
          <a:p>
            <a:pPr marL="584200" lvl="3" indent="0">
              <a:buNone/>
            </a:pPr>
            <a:r>
              <a:rPr lang="fr-FR" sz="2400" i="1" dirty="0" smtClean="0">
                <a:latin typeface="Calibri" pitchFamily="34" charset="0"/>
              </a:rPr>
              <a:t>La stigmatisation des “eux” aide la consolidation de “nous”</a:t>
            </a:r>
          </a:p>
          <a:p>
            <a:pPr marL="584200" lvl="3" indent="0">
              <a:buNone/>
            </a:pPr>
            <a:endParaRPr lang="fr-FR" sz="2300" i="1" dirty="0" smtClean="0">
              <a:latin typeface="Calibri" pitchFamily="34" charset="0"/>
            </a:endParaRPr>
          </a:p>
          <a:p>
            <a:pPr marL="584200" lvl="3" indent="0" algn="ctr">
              <a:buNone/>
            </a:pPr>
            <a:r>
              <a:rPr lang="fr-FR" sz="2600" b="1" dirty="0" smtClean="0">
                <a:latin typeface="Calibri" pitchFamily="34" charset="0"/>
              </a:rPr>
              <a:t>L’opinion publique traditionnelle agit par l’imposition de la “norme morale” sur tous les membres du groupe et par la marginalisation/exclusion des „moutons noirs“</a:t>
            </a:r>
          </a:p>
          <a:p>
            <a:pPr marL="584200" lvl="3" indent="0" algn="ctr">
              <a:buNone/>
            </a:pPr>
            <a:endParaRPr lang="fr-FR" sz="2200" b="1" dirty="0" smtClean="0"/>
          </a:p>
          <a:p>
            <a:pPr marL="1270000" lvl="4"/>
            <a:endParaRPr lang="bg-BG" dirty="0"/>
          </a:p>
          <a:p>
            <a:pPr marL="584200" lvl="3" indent="0">
              <a:buNone/>
            </a:pPr>
            <a:endParaRPr lang="bg-BG" dirty="0" smtClean="0"/>
          </a:p>
          <a:p>
            <a:pPr marL="812800" lvl="3"/>
            <a:endParaRPr lang="bg-BG" dirty="0" smtClean="0"/>
          </a:p>
        </p:txBody>
      </p:sp>
    </p:spTree>
    <p:extLst>
      <p:ext uri="{BB962C8B-B14F-4D97-AF65-F5344CB8AC3E}">
        <p14:creationId xmlns="" xmlns:p14="http://schemas.microsoft.com/office/powerpoint/2010/main" val="167555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512" y="228600"/>
            <a:ext cx="8586536" cy="990600"/>
          </a:xfrm>
        </p:spPr>
        <p:txBody>
          <a:bodyPr>
            <a:noAutofit/>
          </a:bodyPr>
          <a:lstStyle/>
          <a:p>
            <a:pPr algn="ctr"/>
            <a:r>
              <a:rPr lang="en-US" sz="3200" b="1" dirty="0" smtClean="0">
                <a:solidFill>
                  <a:schemeClr val="accent1">
                    <a:lumMod val="75000"/>
                  </a:schemeClr>
                </a:solidFill>
              </a:rPr>
              <a:t>L’OPINION PUBLIQUE</a:t>
            </a:r>
            <a:r>
              <a:rPr lang="bg-BG" sz="3200" b="1" dirty="0" smtClean="0">
                <a:solidFill>
                  <a:schemeClr val="accent1">
                    <a:lumMod val="75000"/>
                  </a:schemeClr>
                </a:solidFill>
              </a:rPr>
              <a:t>:  </a:t>
            </a:r>
            <a:r>
              <a:rPr lang="bg-BG" sz="3200" b="1" dirty="0" smtClean="0">
                <a:solidFill>
                  <a:schemeClr val="accent2"/>
                </a:solidFill>
              </a:rPr>
              <a:t> </a:t>
            </a:r>
            <a:r>
              <a:rPr lang="en-US" sz="3200" b="1" dirty="0" smtClean="0">
                <a:solidFill>
                  <a:schemeClr val="accent2"/>
                </a:solidFill>
              </a:rPr>
              <a:t/>
            </a:r>
            <a:br>
              <a:rPr lang="en-US" sz="3200" b="1" dirty="0" smtClean="0">
                <a:solidFill>
                  <a:schemeClr val="accent2"/>
                </a:solidFill>
              </a:rPr>
            </a:br>
            <a:r>
              <a:rPr lang="en-US" sz="3200" b="1" dirty="0" smtClean="0">
                <a:solidFill>
                  <a:schemeClr val="accent2"/>
                </a:solidFill>
              </a:rPr>
              <a:t>UNE NOTION - DEUX CONTENUS HISTORIQUES</a:t>
            </a:r>
            <a:endParaRPr lang="bg-BG" sz="3200" b="1" dirty="0">
              <a:solidFill>
                <a:schemeClr val="accent2"/>
              </a:solidFill>
            </a:endParaRPr>
          </a:p>
        </p:txBody>
      </p:sp>
      <p:sp>
        <p:nvSpPr>
          <p:cNvPr id="3" name="Контейнер за съдържание 2"/>
          <p:cNvSpPr>
            <a:spLocks noGrp="1"/>
          </p:cNvSpPr>
          <p:nvPr>
            <p:ph sz="quarter" idx="1"/>
          </p:nvPr>
        </p:nvSpPr>
        <p:spPr>
          <a:xfrm>
            <a:off x="179512" y="1556792"/>
            <a:ext cx="8586536" cy="5112568"/>
          </a:xfrm>
        </p:spPr>
        <p:txBody>
          <a:bodyPr>
            <a:noAutofit/>
          </a:bodyPr>
          <a:lstStyle/>
          <a:p>
            <a:pPr>
              <a:buNone/>
            </a:pPr>
            <a:r>
              <a:rPr lang="en-US" sz="1600" b="1" dirty="0" smtClean="0">
                <a:latin typeface="Calibri" panose="020F0502020204030204" pitchFamily="34" charset="0"/>
              </a:rPr>
              <a:t>II.</a:t>
            </a:r>
            <a:r>
              <a:rPr lang="fr-FR" sz="1600" b="1" dirty="0" smtClean="0">
                <a:latin typeface="Calibri" panose="020F0502020204030204" pitchFamily="34" charset="0"/>
              </a:rPr>
              <a:t> L’OPINION PUBLIQUE  –  SOMME DES OPINIONS INDIVIDUELLES SUR UN SUJET/PROBLEME CONCRET 	</a:t>
            </a:r>
          </a:p>
          <a:p>
            <a:pPr marL="352425" lvl="1" indent="-169863"/>
            <a:r>
              <a:rPr lang="fr-FR" sz="1600" b="1" i="1" dirty="0" smtClean="0">
                <a:latin typeface="Calibri" panose="020F0502020204030204" pitchFamily="34" charset="0"/>
              </a:rPr>
              <a:t>Exemple:</a:t>
            </a:r>
          </a:p>
          <a:p>
            <a:pPr marL="627063" lvl="3"/>
            <a:r>
              <a:rPr lang="fr-FR" sz="1600" i="1" dirty="0" smtClean="0">
                <a:latin typeface="Calibri" panose="020F0502020204030204" pitchFamily="34" charset="0"/>
              </a:rPr>
              <a:t>20% - favorable a la construction d’une nouvelle station de ski dans une zone naturelle protégée </a:t>
            </a:r>
          </a:p>
          <a:p>
            <a:pPr marL="627063" lvl="3"/>
            <a:r>
              <a:rPr lang="fr-FR" sz="1600" i="1" dirty="0" smtClean="0">
                <a:latin typeface="Calibri" panose="020F0502020204030204" pitchFamily="34" charset="0"/>
              </a:rPr>
              <a:t>35% - défavorables/ ’’contre’’ </a:t>
            </a:r>
          </a:p>
          <a:p>
            <a:pPr marL="627063" lvl="3"/>
            <a:r>
              <a:rPr lang="fr-FR" sz="1600" i="1" dirty="0" smtClean="0">
                <a:latin typeface="Calibri" panose="020F0502020204030204" pitchFamily="34" charset="0"/>
              </a:rPr>
              <a:t>45% -sans opinion  </a:t>
            </a:r>
          </a:p>
          <a:p>
            <a:pPr marL="444500" lvl="1" indent="-228600"/>
            <a:r>
              <a:rPr lang="fr-FR" sz="1600" b="1" i="1" dirty="0" smtClean="0">
                <a:latin typeface="Calibri" panose="020F0502020204030204" pitchFamily="34" charset="0"/>
              </a:rPr>
              <a:t>Fonctions:</a:t>
            </a:r>
          </a:p>
          <a:p>
            <a:pPr marL="627063" lvl="3" defTabSz="627063"/>
            <a:r>
              <a:rPr lang="fr-FR" sz="1600" dirty="0" smtClean="0">
                <a:latin typeface="Calibri" panose="020F0502020204030204" pitchFamily="34" charset="0"/>
              </a:rPr>
              <a:t>Assure un lien réciproque entre ceux qui prennent des décisions et les groupes </a:t>
            </a:r>
            <a:r>
              <a:rPr lang="fr-FR" sz="1600" dirty="0">
                <a:latin typeface="Calibri" panose="020F0502020204030204" pitchFamily="34" charset="0"/>
              </a:rPr>
              <a:t>concernés </a:t>
            </a:r>
            <a:r>
              <a:rPr lang="fr-FR" sz="1600" dirty="0" smtClean="0">
                <a:latin typeface="Calibri" panose="020F0502020204030204" pitchFamily="34" charset="0"/>
              </a:rPr>
              <a:t>par le problème (et par les décisions prises par les gouvernants)</a:t>
            </a:r>
          </a:p>
          <a:p>
            <a:pPr marL="627063" lvl="3" defTabSz="627063"/>
            <a:r>
              <a:rPr lang="fr-FR" sz="1600" dirty="0" smtClean="0">
                <a:latin typeface="Calibri" panose="020F0502020204030204" pitchFamily="34" charset="0"/>
              </a:rPr>
              <a:t>Aide la consolidation de l’opinion, y compris de l’opinion de la minorité; Exprimée en “publique” l’opinion même minoritaire est une menace pour toute structure totalitaire </a:t>
            </a:r>
            <a:r>
              <a:rPr lang="fr-FR" sz="1600" i="1" dirty="0" smtClean="0">
                <a:latin typeface="Calibri" panose="020F0502020204030204" pitchFamily="34" charset="0"/>
              </a:rPr>
              <a:t>/“Votre opinion a l’égard de … </a:t>
            </a:r>
            <a:r>
              <a:rPr lang="fr-FR" sz="1600" i="1" dirty="0" err="1" smtClean="0">
                <a:latin typeface="Calibri" panose="020F0502020204030204" pitchFamily="34" charset="0"/>
              </a:rPr>
              <a:t>Jivkov</a:t>
            </a:r>
            <a:r>
              <a:rPr lang="fr-FR" sz="1600" i="1" dirty="0" smtClean="0">
                <a:latin typeface="Calibri" panose="020F0502020204030204" pitchFamily="34" charset="0"/>
              </a:rPr>
              <a:t>, </a:t>
            </a:r>
            <a:r>
              <a:rPr lang="fr-FR" sz="1600" dirty="0" err="1" smtClean="0">
                <a:latin typeface="Calibri" panose="020F0502020204030204" pitchFamily="34" charset="0"/>
              </a:rPr>
              <a:t>Muammar</a:t>
            </a:r>
            <a:r>
              <a:rPr lang="fr-FR" sz="1600" dirty="0" smtClean="0">
                <a:latin typeface="Calibri" panose="020F0502020204030204" pitchFamily="34" charset="0"/>
              </a:rPr>
              <a:t> al-</a:t>
            </a:r>
            <a:r>
              <a:rPr lang="fr-FR" sz="1600" dirty="0" err="1" smtClean="0">
                <a:latin typeface="Calibri" panose="020F0502020204030204" pitchFamily="34" charset="0"/>
              </a:rPr>
              <a:t>Gaddafi</a:t>
            </a:r>
            <a:r>
              <a:rPr lang="fr-FR" sz="1600" dirty="0" smtClean="0">
                <a:latin typeface="Calibri" panose="020F0502020204030204" pitchFamily="34" charset="0"/>
              </a:rPr>
              <a:t> </a:t>
            </a:r>
            <a:r>
              <a:rPr lang="fr-FR" sz="1600" i="1" dirty="0" smtClean="0">
                <a:latin typeface="Calibri" panose="020F0502020204030204" pitchFamily="34" charset="0"/>
              </a:rPr>
              <a:t>  –  8% „négative“ ? Est-ce possible d’annoncer ce résultat en publique? </a:t>
            </a:r>
          </a:p>
          <a:p>
            <a:pPr marL="627063" lvl="3" defTabSz="627063"/>
            <a:r>
              <a:rPr lang="fr-FR" sz="1600" dirty="0">
                <a:latin typeface="Calibri" panose="020F0502020204030204" pitchFamily="34" charset="0"/>
              </a:rPr>
              <a:t>Renforce les liaisons  sociales dans les sociétés contemporaines anonymes, où une grande partie des individus qui partagent la même opinion ne se connaissent pas</a:t>
            </a:r>
          </a:p>
          <a:p>
            <a:pPr marL="627063" lvl="3" defTabSz="627063"/>
            <a:r>
              <a:rPr lang="fr-FR" sz="1600" dirty="0" smtClean="0">
                <a:latin typeface="Calibri" panose="020F0502020204030204" pitchFamily="34" charset="0"/>
              </a:rPr>
              <a:t>Potentiel de transformer les opinions dispersées en groupe de pression  – </a:t>
            </a:r>
            <a:r>
              <a:rPr lang="fr-FR" sz="1600" i="1" dirty="0" smtClean="0">
                <a:latin typeface="Calibri" panose="020F0502020204030204" pitchFamily="34" charset="0"/>
              </a:rPr>
              <a:t>„pour“ et „contre“ : la construction d’une station de ski, utilisation de  OGM, “obtenir du financement d’état pour les jardins d’enfants privés”…. </a:t>
            </a:r>
          </a:p>
          <a:p>
            <a:pPr lvl="3"/>
            <a:endParaRPr lang="fr-FR" sz="1600" dirty="0">
              <a:latin typeface="Calibri" panose="020F0502020204030204" pitchFamily="34" charset="0"/>
            </a:endParaRPr>
          </a:p>
        </p:txBody>
      </p:sp>
    </p:spTree>
    <p:extLst>
      <p:ext uri="{BB962C8B-B14F-4D97-AF65-F5344CB8AC3E}">
        <p14:creationId xmlns="" xmlns:p14="http://schemas.microsoft.com/office/powerpoint/2010/main" val="56516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Autofit/>
          </a:bodyPr>
          <a:lstStyle/>
          <a:p>
            <a:pPr algn="ctr"/>
            <a:r>
              <a:rPr lang="en-US" sz="3600" b="1" dirty="0" smtClean="0">
                <a:solidFill>
                  <a:schemeClr val="accent1">
                    <a:lumMod val="75000"/>
                  </a:schemeClr>
                </a:solidFill>
                <a:latin typeface="Calibri" panose="020F0502020204030204" pitchFamily="34" charset="0"/>
              </a:rPr>
              <a:t>Etudes de l’opinion publique</a:t>
            </a:r>
            <a:r>
              <a:rPr lang="bg-BG" sz="3600" b="1" dirty="0" smtClean="0">
                <a:solidFill>
                  <a:schemeClr val="accent1">
                    <a:lumMod val="75000"/>
                  </a:schemeClr>
                </a:solidFill>
                <a:latin typeface="Calibri" panose="020F0502020204030204" pitchFamily="34" charset="0"/>
              </a:rPr>
              <a:t> </a:t>
            </a:r>
            <a:r>
              <a:rPr lang="bg-BG" sz="3600" b="1" dirty="0" smtClean="0">
                <a:solidFill>
                  <a:schemeClr val="accent1">
                    <a:lumMod val="75000"/>
                  </a:schemeClr>
                </a:solidFill>
              </a:rPr>
              <a:t/>
            </a:r>
            <a:br>
              <a:rPr lang="bg-BG" sz="3600" b="1" dirty="0" smtClean="0">
                <a:solidFill>
                  <a:schemeClr val="accent1">
                    <a:lumMod val="75000"/>
                  </a:schemeClr>
                </a:solidFill>
              </a:rPr>
            </a:br>
            <a:r>
              <a:rPr lang="en-US" sz="3600" b="1" dirty="0" smtClean="0">
                <a:solidFill>
                  <a:schemeClr val="accent2"/>
                </a:solidFill>
              </a:rPr>
              <a:t>Quantitatives</a:t>
            </a:r>
            <a:endParaRPr lang="bg-BG" sz="3600" b="1" dirty="0">
              <a:solidFill>
                <a:schemeClr val="accent2"/>
              </a:solidFill>
            </a:endParaRPr>
          </a:p>
        </p:txBody>
      </p:sp>
      <p:sp>
        <p:nvSpPr>
          <p:cNvPr id="3" name="Контейнер за съдържание 2"/>
          <p:cNvSpPr>
            <a:spLocks noGrp="1"/>
          </p:cNvSpPr>
          <p:nvPr>
            <p:ph sz="quarter" idx="1"/>
          </p:nvPr>
        </p:nvSpPr>
        <p:spPr>
          <a:xfrm>
            <a:off x="251520" y="1600200"/>
            <a:ext cx="8712968" cy="5069160"/>
          </a:xfrm>
          <a:ln>
            <a:solidFill>
              <a:schemeClr val="accent1"/>
            </a:solidFill>
          </a:ln>
        </p:spPr>
        <p:txBody>
          <a:bodyPr>
            <a:normAutofit fontScale="47500" lnSpcReduction="20000"/>
          </a:bodyPr>
          <a:lstStyle/>
          <a:p>
            <a:pPr marL="320040" lvl="1" indent="-320040">
              <a:spcBef>
                <a:spcPts val="700"/>
              </a:spcBef>
              <a:buClr>
                <a:schemeClr val="accent2"/>
              </a:buClr>
              <a:buSzPct val="60000"/>
              <a:buFont typeface="Wingdings"/>
              <a:buChar char=""/>
            </a:pPr>
            <a:r>
              <a:rPr lang="fr-FR" sz="4000" b="1" dirty="0" smtClean="0">
                <a:latin typeface="Calibri" panose="020F0502020204030204" pitchFamily="34" charset="0"/>
              </a:rPr>
              <a:t>Caractéristiques principales</a:t>
            </a:r>
          </a:p>
          <a:p>
            <a:pPr lvl="1">
              <a:buNone/>
            </a:pPr>
            <a:endParaRPr lang="fr-FR" sz="3800" dirty="0" smtClean="0">
              <a:latin typeface="Calibri" panose="020F0502020204030204" pitchFamily="34" charset="0"/>
            </a:endParaRPr>
          </a:p>
          <a:p>
            <a:pPr lvl="1"/>
            <a:r>
              <a:rPr lang="fr-FR" sz="3500" dirty="0" smtClean="0">
                <a:latin typeface="Calibri" panose="020F0502020204030204" pitchFamily="34" charset="0"/>
              </a:rPr>
              <a:t>Répondent </a:t>
            </a:r>
            <a:r>
              <a:rPr lang="fr-FR" sz="3500" dirty="0">
                <a:latin typeface="Calibri" panose="020F0502020204030204" pitchFamily="34" charset="0"/>
              </a:rPr>
              <a:t>à</a:t>
            </a:r>
            <a:r>
              <a:rPr lang="fr-FR" sz="3500" dirty="0" smtClean="0">
                <a:latin typeface="Calibri" panose="020F0502020204030204" pitchFamily="34" charset="0"/>
              </a:rPr>
              <a:t> la question – </a:t>
            </a:r>
            <a:r>
              <a:rPr lang="fr-FR" sz="3500" i="1" dirty="0" smtClean="0">
                <a:latin typeface="Calibri" panose="020F0502020204030204" pitchFamily="34" charset="0"/>
              </a:rPr>
              <a:t>combien?</a:t>
            </a:r>
            <a:r>
              <a:rPr lang="fr-FR" sz="3500" dirty="0" smtClean="0">
                <a:latin typeface="Calibri" panose="020F0502020204030204" pitchFamily="34" charset="0"/>
              </a:rPr>
              <a:t> (%), </a:t>
            </a:r>
            <a:r>
              <a:rPr lang="fr-FR" sz="3500" i="1" dirty="0" smtClean="0">
                <a:latin typeface="Calibri" panose="020F0502020204030204" pitchFamily="34" charset="0"/>
              </a:rPr>
              <a:t>dans quelle </a:t>
            </a:r>
          </a:p>
          <a:p>
            <a:pPr lvl="1">
              <a:buNone/>
            </a:pPr>
            <a:r>
              <a:rPr lang="fr-FR" sz="3500" i="1" dirty="0" smtClean="0">
                <a:latin typeface="Calibri" panose="020F0502020204030204" pitchFamily="34" charset="0"/>
              </a:rPr>
              <a:t>	direction?</a:t>
            </a:r>
            <a:r>
              <a:rPr lang="fr-FR" sz="3500" dirty="0" smtClean="0">
                <a:latin typeface="Calibri" panose="020F0502020204030204" pitchFamily="34" charset="0"/>
              </a:rPr>
              <a:t> (tendances, trends), </a:t>
            </a:r>
            <a:r>
              <a:rPr lang="fr-FR" sz="3500" i="1" dirty="0" smtClean="0">
                <a:latin typeface="Calibri" panose="020F0502020204030204" pitchFamily="34" charset="0"/>
              </a:rPr>
              <a:t>qui?</a:t>
            </a:r>
            <a:r>
              <a:rPr lang="fr-FR" sz="3500" dirty="0" smtClean="0">
                <a:latin typeface="Calibri" panose="020F0502020204030204" pitchFamily="34" charset="0"/>
              </a:rPr>
              <a:t> (profile social) </a:t>
            </a:r>
          </a:p>
          <a:p>
            <a:pPr lvl="1"/>
            <a:r>
              <a:rPr lang="fr-FR" sz="3500" dirty="0" smtClean="0">
                <a:latin typeface="Calibri" panose="020F0502020204030204" pitchFamily="34" charset="0"/>
              </a:rPr>
              <a:t>Enregistrent l’état de la société dans un moment</a:t>
            </a:r>
          </a:p>
          <a:p>
            <a:pPr lvl="1">
              <a:buNone/>
            </a:pPr>
            <a:r>
              <a:rPr lang="fr-FR" sz="3500" dirty="0" smtClean="0">
                <a:latin typeface="Calibri" panose="020F0502020204030204" pitchFamily="34" charset="0"/>
              </a:rPr>
              <a:t> donné/</a:t>
            </a:r>
            <a:r>
              <a:rPr lang="fr-FR" sz="3500" i="1" dirty="0" err="1" smtClean="0">
                <a:latin typeface="Calibri" panose="020F0502020204030204" pitchFamily="34" charset="0"/>
              </a:rPr>
              <a:t>snapshot</a:t>
            </a:r>
            <a:r>
              <a:rPr lang="fr-FR" sz="3500" i="1" dirty="0" smtClean="0">
                <a:latin typeface="Calibri" panose="020F0502020204030204" pitchFamily="34" charset="0"/>
              </a:rPr>
              <a:t> </a:t>
            </a:r>
            <a:r>
              <a:rPr lang="fr-FR" sz="3500" dirty="0" smtClean="0">
                <a:latin typeface="Calibri" panose="020F0502020204030204" pitchFamily="34" charset="0"/>
              </a:rPr>
              <a:t>   </a:t>
            </a:r>
          </a:p>
          <a:p>
            <a:pPr lvl="3"/>
            <a:r>
              <a:rPr lang="fr-FR" sz="3500" dirty="0" smtClean="0">
                <a:latin typeface="Calibri" panose="020F0502020204030204" pitchFamily="34" charset="0"/>
              </a:rPr>
              <a:t> quel %-</a:t>
            </a:r>
            <a:r>
              <a:rPr lang="fr-FR" sz="3500" dirty="0" err="1" smtClean="0">
                <a:latin typeface="Calibri" panose="020F0502020204030204" pitchFamily="34" charset="0"/>
              </a:rPr>
              <a:t>age</a:t>
            </a:r>
            <a:r>
              <a:rPr lang="fr-FR" sz="3500" dirty="0" smtClean="0">
                <a:latin typeface="Calibri" panose="020F0502020204030204" pitchFamily="34" charset="0"/>
              </a:rPr>
              <a:t> de citoyens soutiennent une politique, un parti, une décision, un leader…. </a:t>
            </a:r>
          </a:p>
          <a:p>
            <a:pPr lvl="1"/>
            <a:r>
              <a:rPr lang="fr-FR" sz="3500" dirty="0" smtClean="0">
                <a:latin typeface="Calibri" panose="020F0502020204030204" pitchFamily="34" charset="0"/>
              </a:rPr>
              <a:t>Montrent des trends, des tendances – </a:t>
            </a:r>
            <a:r>
              <a:rPr lang="fr-FR" sz="3500" i="1" dirty="0" smtClean="0">
                <a:latin typeface="Calibri" panose="020F0502020204030204" pitchFamily="34" charset="0"/>
              </a:rPr>
              <a:t>évolution de la popularité</a:t>
            </a:r>
          </a:p>
          <a:p>
            <a:pPr lvl="3"/>
            <a:r>
              <a:rPr lang="fr-FR" sz="3500" dirty="0">
                <a:latin typeface="Calibri" panose="020F0502020204030204" pitchFamily="34" charset="0"/>
              </a:rPr>
              <a:t>Comment changent les attitudes vis-à-vis du </a:t>
            </a:r>
            <a:r>
              <a:rPr lang="fr-FR" sz="3500" dirty="0" smtClean="0">
                <a:latin typeface="Calibri" panose="020F0502020204030204" pitchFamily="34" charset="0"/>
              </a:rPr>
              <a:t>Gouvernement</a:t>
            </a:r>
            <a:r>
              <a:rPr lang="fr-FR" sz="3500" dirty="0">
                <a:latin typeface="Calibri" panose="020F0502020204030204" pitchFamily="34" charset="0"/>
              </a:rPr>
              <a:t>, Président, les leaders des partis politiques…. </a:t>
            </a:r>
          </a:p>
          <a:p>
            <a:pPr lvl="3"/>
            <a:endParaRPr lang="fr-FR" sz="3500" dirty="0" smtClean="0">
              <a:latin typeface="Calibri" panose="020F0502020204030204" pitchFamily="34" charset="0"/>
            </a:endParaRPr>
          </a:p>
          <a:p>
            <a:pPr lvl="1"/>
            <a:r>
              <a:rPr lang="fr-FR" sz="3500" dirty="0" smtClean="0">
                <a:latin typeface="Calibri" panose="020F0502020204030204" pitchFamily="34" charset="0"/>
              </a:rPr>
              <a:t>Etablissent les rapports de force entre les défenseurs et les adversaires d’une position/politique; Mettent en évidence leur profile social (</a:t>
            </a:r>
            <a:r>
              <a:rPr lang="fr-FR" sz="3500" i="1" dirty="0" smtClean="0">
                <a:latin typeface="Calibri" panose="020F0502020204030204" pitchFamily="34" charset="0"/>
              </a:rPr>
              <a:t>hommes-femmes, structure d’âge, socio-professionnelle etc.; dynamique entre le noyau dur et la périphérie …</a:t>
            </a:r>
          </a:p>
          <a:p>
            <a:pPr lvl="1"/>
            <a:endParaRPr lang="fr-FR" sz="3500" dirty="0" smtClean="0">
              <a:latin typeface="Calibri" panose="020F0502020204030204" pitchFamily="34" charset="0"/>
            </a:endParaRPr>
          </a:p>
          <a:p>
            <a:pPr lvl="1">
              <a:tabLst>
                <a:tab pos="2509838" algn="l"/>
              </a:tabLst>
            </a:pPr>
            <a:r>
              <a:rPr lang="fr-FR" sz="3500" dirty="0" smtClean="0">
                <a:latin typeface="Calibri" panose="020F0502020204030204" pitchFamily="34" charset="0"/>
              </a:rPr>
              <a:t>Mettent en évidence la persistance ou au contraire, la volatilité, la mobilité des opinions; aident </a:t>
            </a:r>
            <a:r>
              <a:rPr lang="fr-FR" sz="3500" dirty="0">
                <a:latin typeface="Calibri" panose="020F0502020204030204" pitchFamily="34" charset="0"/>
              </a:rPr>
              <a:t>à</a:t>
            </a:r>
            <a:r>
              <a:rPr lang="fr-FR" sz="3500" dirty="0" smtClean="0">
                <a:latin typeface="Calibri" panose="020F0502020204030204" pitchFamily="34" charset="0"/>
              </a:rPr>
              <a:t> construire un index de probabilité de changement  </a:t>
            </a:r>
          </a:p>
          <a:p>
            <a:endParaRPr lang="fr-FR" sz="3500" dirty="0" smtClean="0"/>
          </a:p>
          <a:p>
            <a:pPr lvl="3"/>
            <a:endParaRPr lang="fr-FR" sz="3500" dirty="0"/>
          </a:p>
        </p:txBody>
      </p:sp>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56176" y="764704"/>
            <a:ext cx="2987824" cy="1388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614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539552" y="188640"/>
            <a:ext cx="8153400" cy="990600"/>
          </a:xfrm>
        </p:spPr>
        <p:txBody>
          <a:bodyPr>
            <a:noAutofit/>
          </a:bodyPr>
          <a:lstStyle/>
          <a:p>
            <a:pPr algn="ctr"/>
            <a:r>
              <a:rPr lang="en-US" sz="3600" b="1" dirty="0" smtClean="0">
                <a:solidFill>
                  <a:schemeClr val="accent1">
                    <a:lumMod val="75000"/>
                  </a:schemeClr>
                </a:solidFill>
              </a:rPr>
              <a:t>Etudes de l’opinion </a:t>
            </a:r>
            <a:r>
              <a:rPr lang="en-US" sz="3600" b="1" dirty="0" err="1" smtClean="0">
                <a:solidFill>
                  <a:schemeClr val="accent1">
                    <a:lumMod val="75000"/>
                  </a:schemeClr>
                </a:solidFill>
              </a:rPr>
              <a:t>publique</a:t>
            </a:r>
            <a:r>
              <a:rPr lang="bg-BG" sz="3600" b="1" dirty="0" smtClean="0">
                <a:solidFill>
                  <a:schemeClr val="accent1">
                    <a:lumMod val="75000"/>
                  </a:schemeClr>
                </a:solidFill>
              </a:rPr>
              <a:t> </a:t>
            </a:r>
            <a:br>
              <a:rPr lang="bg-BG" sz="3600" b="1" dirty="0" smtClean="0">
                <a:solidFill>
                  <a:schemeClr val="accent1">
                    <a:lumMod val="75000"/>
                  </a:schemeClr>
                </a:solidFill>
              </a:rPr>
            </a:br>
            <a:r>
              <a:rPr lang="en-US" sz="3600" b="1" dirty="0" err="1" smtClean="0">
                <a:solidFill>
                  <a:schemeClr val="accent2"/>
                </a:solidFill>
              </a:rPr>
              <a:t>Qualitatives</a:t>
            </a:r>
            <a:endParaRPr lang="bg-BG" sz="3600" dirty="0">
              <a:solidFill>
                <a:schemeClr val="accent2"/>
              </a:solidFill>
            </a:endParaRPr>
          </a:p>
        </p:txBody>
      </p:sp>
      <p:sp>
        <p:nvSpPr>
          <p:cNvPr id="3" name="Контейнер за съдържание 2"/>
          <p:cNvSpPr>
            <a:spLocks noGrp="1"/>
          </p:cNvSpPr>
          <p:nvPr>
            <p:ph sz="quarter" idx="1"/>
          </p:nvPr>
        </p:nvSpPr>
        <p:spPr>
          <a:xfrm>
            <a:off x="107504" y="1600200"/>
            <a:ext cx="8856984" cy="4997152"/>
          </a:xfrm>
        </p:spPr>
        <p:txBody>
          <a:bodyPr>
            <a:normAutofit fontScale="47500" lnSpcReduction="20000"/>
          </a:bodyPr>
          <a:lstStyle/>
          <a:p>
            <a:r>
              <a:rPr lang="fr-FR" sz="3800" b="1" dirty="0" smtClean="0">
                <a:latin typeface="Calibri" panose="020F0502020204030204" pitchFamily="34" charset="0"/>
              </a:rPr>
              <a:t>Caractéristiques principales</a:t>
            </a:r>
          </a:p>
          <a:p>
            <a:pPr marL="531813" lvl="2"/>
            <a:endParaRPr lang="fr-FR" sz="3800" dirty="0" smtClean="0">
              <a:latin typeface="Calibri" panose="020F0502020204030204" pitchFamily="34" charset="0"/>
            </a:endParaRPr>
          </a:p>
          <a:p>
            <a:pPr marL="531813" lvl="2"/>
            <a:r>
              <a:rPr lang="fr-FR" sz="3800" dirty="0" smtClean="0">
                <a:latin typeface="Calibri" panose="020F0502020204030204" pitchFamily="34" charset="0"/>
              </a:rPr>
              <a:t>Répondent </a:t>
            </a:r>
            <a:r>
              <a:rPr lang="fr-FR" sz="3800" dirty="0">
                <a:latin typeface="Calibri" panose="020F0502020204030204" pitchFamily="34" charset="0"/>
              </a:rPr>
              <a:t>à</a:t>
            </a:r>
            <a:r>
              <a:rPr lang="fr-FR" sz="3800" dirty="0" smtClean="0">
                <a:latin typeface="Calibri" panose="020F0502020204030204" pitchFamily="34" charset="0"/>
              </a:rPr>
              <a:t> la question </a:t>
            </a:r>
            <a:r>
              <a:rPr lang="fr-FR" sz="3800" i="1" dirty="0" smtClean="0">
                <a:latin typeface="Calibri" panose="020F0502020204030204" pitchFamily="34" charset="0"/>
              </a:rPr>
              <a:t>“pourquoi?” et “comment?</a:t>
            </a:r>
            <a:r>
              <a:rPr lang="fr-FR" sz="3800" dirty="0" smtClean="0">
                <a:latin typeface="Calibri" panose="020F0502020204030204" pitchFamily="34" charset="0"/>
              </a:rPr>
              <a:t>”, </a:t>
            </a:r>
          </a:p>
          <a:p>
            <a:pPr marL="531813" lvl="2">
              <a:buNone/>
            </a:pPr>
            <a:r>
              <a:rPr lang="fr-FR" sz="3800" dirty="0" smtClean="0">
                <a:latin typeface="Calibri" panose="020F0502020204030204" pitchFamily="34" charset="0"/>
              </a:rPr>
              <a:t>‘</a:t>
            </a:r>
            <a:r>
              <a:rPr lang="fr-FR" sz="3800" i="1" dirty="0" smtClean="0">
                <a:latin typeface="Calibri" panose="020F0502020204030204" pitchFamily="34" charset="0"/>
              </a:rPr>
              <a:t>’pour quelles raisons?’’ </a:t>
            </a:r>
            <a:r>
              <a:rPr lang="fr-FR" sz="3800" dirty="0" smtClean="0">
                <a:latin typeface="Calibri" panose="020F0502020204030204" pitchFamily="34" charset="0"/>
              </a:rPr>
              <a:t>et non pas </a:t>
            </a:r>
            <a:r>
              <a:rPr lang="fr-FR" sz="3800" i="1" dirty="0" smtClean="0">
                <a:latin typeface="Calibri" panose="020F0502020204030204" pitchFamily="34" charset="0"/>
              </a:rPr>
              <a:t>“combien?”</a:t>
            </a:r>
          </a:p>
          <a:p>
            <a:pPr marL="531813" lvl="2">
              <a:buNone/>
            </a:pPr>
            <a:r>
              <a:rPr lang="fr-FR" sz="3800" dirty="0" smtClean="0">
                <a:latin typeface="Calibri" panose="020F0502020204030204" pitchFamily="34" charset="0"/>
              </a:rPr>
              <a:t>Prennent en compte le component rationnel, aussi bien </a:t>
            </a:r>
          </a:p>
          <a:p>
            <a:pPr marL="531813" lvl="2">
              <a:buNone/>
            </a:pPr>
            <a:r>
              <a:rPr lang="fr-FR" sz="3800" dirty="0" smtClean="0">
                <a:latin typeface="Calibri" panose="020F0502020204030204" pitchFamily="34" charset="0"/>
              </a:rPr>
              <a:t>qu’émotionnel dans les attitudes et les comportements des individus et des groupes</a:t>
            </a:r>
          </a:p>
          <a:p>
            <a:pPr marL="531813" lvl="2"/>
            <a:r>
              <a:rPr lang="fr-FR" sz="3800" dirty="0" smtClean="0">
                <a:latin typeface="Calibri" panose="020F0502020204030204" pitchFamily="34" charset="0"/>
              </a:rPr>
              <a:t>Les études quantitatives fournissent une </a:t>
            </a:r>
            <a:r>
              <a:rPr lang="fr-FR" sz="3800" b="1" dirty="0" smtClean="0">
                <a:latin typeface="Calibri" panose="020F0502020204030204" pitchFamily="34" charset="0"/>
              </a:rPr>
              <a:t>description</a:t>
            </a:r>
            <a:r>
              <a:rPr lang="fr-FR" sz="3800" dirty="0" smtClean="0">
                <a:latin typeface="Calibri" panose="020F0502020204030204" pitchFamily="34" charset="0"/>
              </a:rPr>
              <a:t>, les études quantitatives – </a:t>
            </a:r>
            <a:r>
              <a:rPr lang="fr-FR" sz="3800" b="1" dirty="0" smtClean="0">
                <a:latin typeface="Calibri" panose="020F0502020204030204" pitchFamily="34" charset="0"/>
              </a:rPr>
              <a:t>une explication</a:t>
            </a:r>
            <a:r>
              <a:rPr lang="fr-FR" sz="3800" dirty="0" smtClean="0">
                <a:latin typeface="Calibri" panose="020F0502020204030204" pitchFamily="34" charset="0"/>
              </a:rPr>
              <a:t>.;</a:t>
            </a:r>
          </a:p>
          <a:p>
            <a:pPr marL="885825" lvl="3"/>
            <a:r>
              <a:rPr lang="fr-FR" sz="3800" b="1" i="1" dirty="0" smtClean="0">
                <a:solidFill>
                  <a:schemeClr val="accent1">
                    <a:lumMod val="75000"/>
                  </a:schemeClr>
                </a:solidFill>
                <a:latin typeface="Calibri" panose="020F0502020204030204" pitchFamily="34" charset="0"/>
              </a:rPr>
              <a:t>Exemple  – Une étude quantitative montre que le soutient du gouvernement parmi les jeunes baisse rapidement . Pourquoi???? </a:t>
            </a:r>
            <a:r>
              <a:rPr lang="fr-FR" sz="3800" b="1" i="1" dirty="0" smtClean="0">
                <a:solidFill>
                  <a:schemeClr val="accent2"/>
                </a:solidFill>
                <a:latin typeface="Calibri" panose="020F0502020204030204" pitchFamily="34" charset="0"/>
              </a:rPr>
              <a:t>– &gt;</a:t>
            </a:r>
            <a:r>
              <a:rPr lang="fr-FR" sz="3800" b="1" i="1" dirty="0" smtClean="0">
                <a:solidFill>
                  <a:schemeClr val="accent1">
                    <a:lumMod val="75000"/>
                  </a:schemeClr>
                </a:solidFill>
                <a:latin typeface="Calibri" panose="020F0502020204030204" pitchFamily="34" charset="0"/>
              </a:rPr>
              <a:t> étude qualitative.</a:t>
            </a:r>
          </a:p>
          <a:p>
            <a:pPr marL="531813" lvl="2"/>
            <a:r>
              <a:rPr lang="fr-FR" sz="3800" dirty="0" smtClean="0">
                <a:latin typeface="Calibri" panose="020F0502020204030204" pitchFamily="34" charset="0"/>
              </a:rPr>
              <a:t>Les études qualitatives sont plus proches da la vie quotidienne de l’individu et de son comportement dans les petits groupes de référence  (famille, groupe de travail, groupe d’amis, groupe d’intérêt…. </a:t>
            </a:r>
          </a:p>
          <a:p>
            <a:pPr marL="531813" lvl="2"/>
            <a:r>
              <a:rPr lang="fr-FR" sz="3800" dirty="0" smtClean="0">
                <a:latin typeface="Calibri" panose="020F0502020204030204" pitchFamily="34" charset="0"/>
              </a:rPr>
              <a:t>Mettent en évidence le processus de la formation des opinions, des perceptions, des valeurs </a:t>
            </a:r>
          </a:p>
          <a:p>
            <a:pPr marL="885825" lvl="3"/>
            <a:r>
              <a:rPr lang="fr-FR" sz="3800" b="1" i="1" dirty="0" smtClean="0">
                <a:solidFill>
                  <a:schemeClr val="accent1">
                    <a:lumMod val="75000"/>
                  </a:schemeClr>
                </a:solidFill>
                <a:latin typeface="Calibri" panose="020F0502020204030204" pitchFamily="34" charset="0"/>
              </a:rPr>
              <a:t>Exemple -  quel est la perception du bulletin du vote? Comment on comprend et comment on interprète  une publicité, comment on doit présenter une idée pour convaincre les gens et les faire agir? </a:t>
            </a:r>
          </a:p>
          <a:p>
            <a:pPr lvl="2"/>
            <a:endParaRPr lang="bg-BG" sz="2900" b="1" dirty="0">
              <a:solidFill>
                <a:schemeClr val="accent1">
                  <a:lumMod val="75000"/>
                </a:schemeClr>
              </a:solidFill>
            </a:endParaRPr>
          </a:p>
          <a:p>
            <a:endParaRPr lang="bg-BG" b="1" dirty="0"/>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84168" y="692696"/>
            <a:ext cx="3059832" cy="21602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8925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11560" y="260648"/>
            <a:ext cx="8153400" cy="990600"/>
          </a:xfrm>
        </p:spPr>
        <p:txBody>
          <a:bodyPr>
            <a:noAutofit/>
          </a:bodyPr>
          <a:lstStyle/>
          <a:p>
            <a:pPr algn="ctr"/>
            <a:r>
              <a:rPr lang="en-US" sz="3600" b="1" dirty="0" smtClean="0">
                <a:solidFill>
                  <a:schemeClr val="accent1">
                    <a:lumMod val="75000"/>
                  </a:schemeClr>
                </a:solidFill>
              </a:rPr>
              <a:t>Etudes de l’opinion </a:t>
            </a:r>
            <a:r>
              <a:rPr lang="en-US" sz="3600" b="1" dirty="0" err="1" smtClean="0">
                <a:solidFill>
                  <a:schemeClr val="accent1">
                    <a:lumMod val="75000"/>
                  </a:schemeClr>
                </a:solidFill>
              </a:rPr>
              <a:t>publique</a:t>
            </a:r>
            <a:r>
              <a:rPr lang="bg-BG" sz="3600" b="1" dirty="0" smtClean="0">
                <a:solidFill>
                  <a:schemeClr val="accent1">
                    <a:lumMod val="75000"/>
                  </a:schemeClr>
                </a:solidFill>
              </a:rPr>
              <a:t> </a:t>
            </a:r>
            <a:br>
              <a:rPr lang="bg-BG" sz="3600" b="1" dirty="0" smtClean="0">
                <a:solidFill>
                  <a:schemeClr val="accent1">
                    <a:lumMod val="75000"/>
                  </a:schemeClr>
                </a:solidFill>
              </a:rPr>
            </a:br>
            <a:r>
              <a:rPr lang="en-US" sz="3600" b="1" dirty="0" err="1" smtClean="0">
                <a:solidFill>
                  <a:schemeClr val="accent2"/>
                </a:solidFill>
              </a:rPr>
              <a:t>Qualitatives</a:t>
            </a:r>
            <a:endParaRPr lang="bg-BG" sz="3600" dirty="0">
              <a:solidFill>
                <a:schemeClr val="accent2"/>
              </a:solidFill>
            </a:endParaRPr>
          </a:p>
        </p:txBody>
      </p:sp>
      <p:sp>
        <p:nvSpPr>
          <p:cNvPr id="3" name="Контейнер за съдържание 2"/>
          <p:cNvSpPr>
            <a:spLocks noGrp="1"/>
          </p:cNvSpPr>
          <p:nvPr>
            <p:ph sz="quarter" idx="1"/>
          </p:nvPr>
        </p:nvSpPr>
        <p:spPr/>
        <p:txBody>
          <a:bodyPr>
            <a:normAutofit fontScale="62500" lnSpcReduction="20000"/>
          </a:bodyPr>
          <a:lstStyle/>
          <a:p>
            <a:pPr marL="531813" lvl="2"/>
            <a:r>
              <a:rPr lang="fr-FR" sz="2900" dirty="0" smtClean="0">
                <a:latin typeface="Calibri" panose="020F0502020204030204" pitchFamily="34" charset="0"/>
              </a:rPr>
              <a:t>Montrent les identifications sociales de différents groupes sociaux /groupes de style de vie, groupes de proximités, groupes psychologiques…/</a:t>
            </a:r>
          </a:p>
          <a:p>
            <a:pPr marL="885825" lvl="3"/>
            <a:r>
              <a:rPr lang="fr-FR" sz="2900" b="1" i="1" dirty="0" smtClean="0">
                <a:solidFill>
                  <a:schemeClr val="accent1">
                    <a:lumMod val="75000"/>
                  </a:schemeClr>
                </a:solidFill>
                <a:latin typeface="Calibri" panose="020F0502020204030204" pitchFamily="34" charset="0"/>
              </a:rPr>
              <a:t>Exemple - quels groupes sociaux et sur quel sujets se sentent les plus frustrés et gênés de partager leur opinion en publique</a:t>
            </a:r>
          </a:p>
          <a:p>
            <a:pPr marL="594360" lvl="2" indent="-320040">
              <a:spcBef>
                <a:spcPts val="700"/>
              </a:spcBef>
              <a:buSzPct val="60000"/>
              <a:buNone/>
            </a:pPr>
            <a:endParaRPr lang="fr-FR" dirty="0" smtClean="0">
              <a:latin typeface="Calibri" panose="020F0502020204030204" pitchFamily="34" charset="0"/>
            </a:endParaRPr>
          </a:p>
          <a:p>
            <a:pPr marL="531813" lvl="2"/>
            <a:r>
              <a:rPr lang="fr-FR" sz="2900" dirty="0" smtClean="0">
                <a:latin typeface="Calibri" panose="020F0502020204030204" pitchFamily="34" charset="0"/>
              </a:rPr>
              <a:t>Permettent de prendre en compte l’opinion/les positions de toutes les parties engagées /</a:t>
            </a:r>
            <a:r>
              <a:rPr lang="fr-FR" sz="2900" dirty="0" err="1" smtClean="0">
                <a:latin typeface="Calibri" panose="020F0502020204030204" pitchFamily="34" charset="0"/>
              </a:rPr>
              <a:t>stakeholders</a:t>
            </a:r>
            <a:r>
              <a:rPr lang="fr-FR" sz="2900" dirty="0" smtClean="0">
                <a:latin typeface="Calibri" panose="020F0502020204030204" pitchFamily="34" charset="0"/>
              </a:rPr>
              <a:t>/ dans un processus </a:t>
            </a:r>
          </a:p>
          <a:p>
            <a:pPr marL="531813" lvl="2"/>
            <a:r>
              <a:rPr lang="fr-FR" sz="2900" dirty="0" smtClean="0">
                <a:latin typeface="Calibri" panose="020F0502020204030204" pitchFamily="34" charset="0"/>
              </a:rPr>
              <a:t>Analysent les réactions, perceptions et attitudes typiques; font une typologie des perceptions, mais ne mesurent pas  leurs poids dans la société</a:t>
            </a:r>
          </a:p>
          <a:p>
            <a:endParaRPr lang="fr-FR" b="1" dirty="0" smtClean="0">
              <a:solidFill>
                <a:schemeClr val="accent1">
                  <a:lumMod val="75000"/>
                </a:schemeClr>
              </a:solidFill>
              <a:latin typeface="Calibri" panose="020F0502020204030204" pitchFamily="34" charset="0"/>
            </a:endParaRPr>
          </a:p>
          <a:p>
            <a:r>
              <a:rPr lang="fr-FR" b="1" dirty="0" smtClean="0">
                <a:latin typeface="Calibri" panose="020F0502020204030204" pitchFamily="34" charset="0"/>
              </a:rPr>
              <a:t>Types de recherches qualitatives:</a:t>
            </a:r>
          </a:p>
          <a:p>
            <a:pPr marL="531813" lvl="2"/>
            <a:r>
              <a:rPr lang="fr-FR" sz="2900" dirty="0" smtClean="0">
                <a:latin typeface="Calibri" panose="020F0502020204030204" pitchFamily="34" charset="0"/>
              </a:rPr>
              <a:t>Entretiens approfondis /in-depth interviews</a:t>
            </a:r>
          </a:p>
          <a:p>
            <a:pPr marL="531813" lvl="2"/>
            <a:r>
              <a:rPr lang="fr-FR" sz="2900" dirty="0" smtClean="0">
                <a:latin typeface="Calibri" panose="020F0502020204030204" pitchFamily="34" charset="0"/>
              </a:rPr>
              <a:t>Discussions de groupe/ focus groups</a:t>
            </a:r>
          </a:p>
          <a:p>
            <a:pPr marL="531813" lvl="2"/>
            <a:r>
              <a:rPr lang="fr-FR" sz="2900" dirty="0" smtClean="0">
                <a:latin typeface="Calibri" panose="020F0502020204030204" pitchFamily="34" charset="0"/>
              </a:rPr>
              <a:t>Anthropologiques – observation participée; client mystérieux </a:t>
            </a:r>
          </a:p>
          <a:p>
            <a:pPr marL="594360" lvl="2" indent="-320040">
              <a:spcBef>
                <a:spcPts val="700"/>
              </a:spcBef>
              <a:buSzPct val="60000"/>
              <a:buFont typeface="Wingdings"/>
              <a:buChar char=""/>
            </a:pPr>
            <a:endParaRPr lang="fr-FR" sz="2400" dirty="0" smtClean="0">
              <a:latin typeface="Calibri" panose="020F0502020204030204" pitchFamily="34" charset="0"/>
            </a:endParaRPr>
          </a:p>
        </p:txBody>
      </p:sp>
    </p:spTree>
    <p:extLst>
      <p:ext uri="{BB962C8B-B14F-4D97-AF65-F5344CB8AC3E}">
        <p14:creationId xmlns="" xmlns:p14="http://schemas.microsoft.com/office/powerpoint/2010/main" val="406647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Autofit/>
          </a:bodyPr>
          <a:lstStyle/>
          <a:p>
            <a:pPr algn="ctr"/>
            <a:r>
              <a:rPr lang="fr-FR" sz="3600" b="1" dirty="0" smtClean="0">
                <a:solidFill>
                  <a:schemeClr val="accent1">
                    <a:lumMod val="75000"/>
                  </a:schemeClr>
                </a:solidFill>
                <a:latin typeface="Calibri" panose="020F0502020204030204" pitchFamily="34" charset="0"/>
              </a:rPr>
              <a:t>Processus de la lecture des données – éléments successifs:</a:t>
            </a:r>
            <a:endParaRPr lang="bg-BG" sz="3600" dirty="0">
              <a:solidFill>
                <a:schemeClr val="accent2"/>
              </a:solidFill>
            </a:endParaRPr>
          </a:p>
        </p:txBody>
      </p:sp>
      <p:sp>
        <p:nvSpPr>
          <p:cNvPr id="3" name="Контейнер за съдържание 2"/>
          <p:cNvSpPr>
            <a:spLocks noGrp="1"/>
          </p:cNvSpPr>
          <p:nvPr>
            <p:ph sz="quarter" idx="1"/>
          </p:nvPr>
        </p:nvSpPr>
        <p:spPr>
          <a:xfrm>
            <a:off x="323528" y="1600200"/>
            <a:ext cx="8640960" cy="5257800"/>
          </a:xfrm>
        </p:spPr>
        <p:txBody>
          <a:bodyPr>
            <a:noAutofit/>
          </a:bodyPr>
          <a:lstStyle/>
          <a:p>
            <a:pPr marL="320040" lvl="1" indent="-320040">
              <a:lnSpc>
                <a:spcPct val="80000"/>
              </a:lnSpc>
              <a:spcBef>
                <a:spcPts val="700"/>
              </a:spcBef>
              <a:buClr>
                <a:schemeClr val="accent2"/>
              </a:buClr>
              <a:buSzPct val="60000"/>
              <a:buFont typeface="Wingdings"/>
              <a:buChar char=""/>
            </a:pPr>
            <a:r>
              <a:rPr lang="fr-FR" sz="1900" b="1" dirty="0" smtClean="0">
                <a:latin typeface="Calibri" panose="020F0502020204030204" pitchFamily="34" charset="0"/>
              </a:rPr>
              <a:t>Eléments principaux </a:t>
            </a:r>
            <a:r>
              <a:rPr lang="fr-FR" sz="1900" b="1" dirty="0">
                <a:latin typeface="Calibri" panose="020F0502020204030204" pitchFamily="34" charset="0"/>
              </a:rPr>
              <a:t>à</a:t>
            </a:r>
            <a:r>
              <a:rPr lang="fr-FR" sz="1900" b="1" dirty="0" smtClean="0">
                <a:latin typeface="Calibri" panose="020F0502020204030204" pitchFamily="34" charset="0"/>
              </a:rPr>
              <a:t> déterminer: </a:t>
            </a:r>
          </a:p>
          <a:p>
            <a:pPr marL="534988" lvl="1" indent="-273050"/>
            <a:r>
              <a:rPr lang="fr-FR" sz="1600" dirty="0" smtClean="0">
                <a:latin typeface="Calibri" panose="020F0502020204030204" pitchFamily="34" charset="0"/>
              </a:rPr>
              <a:t>Objectives et tâches de l’étude </a:t>
            </a:r>
          </a:p>
          <a:p>
            <a:pPr marL="534988" lvl="1" indent="-273050"/>
            <a:r>
              <a:rPr lang="fr-FR" sz="1600" dirty="0" smtClean="0">
                <a:latin typeface="Calibri" panose="020F0502020204030204" pitchFamily="34" charset="0"/>
              </a:rPr>
              <a:t>Questionnaire  – représente ensemble d’indicateurs capables de mesurer: </a:t>
            </a:r>
          </a:p>
          <a:p>
            <a:pPr marL="625475" lvl="2"/>
            <a:r>
              <a:rPr lang="fr-FR" sz="1600" dirty="0" smtClean="0">
                <a:latin typeface="Calibri" panose="020F0502020204030204" pitchFamily="34" charset="0"/>
              </a:rPr>
              <a:t>Les opinions                         Les faits                   	 Les conduites  </a:t>
            </a:r>
          </a:p>
          <a:p>
            <a:pPr lvl="2" algn="ctr">
              <a:buNone/>
            </a:pPr>
            <a:r>
              <a:rPr lang="fr-FR" sz="1600" b="1" dirty="0" smtClean="0">
                <a:solidFill>
                  <a:schemeClr val="accent2"/>
                </a:solidFill>
                <a:latin typeface="Calibri" panose="020F0502020204030204" pitchFamily="34" charset="0"/>
              </a:rPr>
              <a:t>Attention! Les mauvais indicateurs peuvent induire en graves erreurs</a:t>
            </a:r>
            <a:endParaRPr lang="fr-FR" sz="1600" b="1" i="1" dirty="0" smtClean="0">
              <a:solidFill>
                <a:schemeClr val="accent2"/>
              </a:solidFill>
              <a:latin typeface="Calibri" panose="020F0502020204030204" pitchFamily="34" charset="0"/>
            </a:endParaRPr>
          </a:p>
          <a:p>
            <a:pPr marL="450850" lvl="2" algn="ctr">
              <a:buNone/>
            </a:pPr>
            <a:r>
              <a:rPr lang="fr-FR" sz="1600" b="1" i="1" dirty="0" smtClean="0">
                <a:solidFill>
                  <a:schemeClr val="accent2"/>
                </a:solidFill>
                <a:latin typeface="Calibri" panose="020F0502020204030204" pitchFamily="34" charset="0"/>
              </a:rPr>
              <a:t>Exemple: comment mesurer le potentiel et la base sociale du vote protestataire et de l’abstention</a:t>
            </a:r>
          </a:p>
          <a:p>
            <a:pPr marL="534988" lvl="1" indent="-273050"/>
            <a:r>
              <a:rPr lang="fr-FR" sz="1600" dirty="0" smtClean="0">
                <a:latin typeface="Calibri" panose="020F0502020204030204" pitchFamily="34" charset="0"/>
              </a:rPr>
              <a:t>Groupe cible = l'univers </a:t>
            </a:r>
            <a:r>
              <a:rPr lang="fr-FR" sz="1600" dirty="0">
                <a:latin typeface="Calibri" panose="020F0502020204030204" pitchFamily="34" charset="0"/>
              </a:rPr>
              <a:t>ou </a:t>
            </a:r>
            <a:r>
              <a:rPr lang="fr-FR" sz="1600" dirty="0" smtClean="0">
                <a:latin typeface="Calibri" panose="020F0502020204030204" pitchFamily="34" charset="0"/>
              </a:rPr>
              <a:t>la population </a:t>
            </a:r>
            <a:r>
              <a:rPr lang="fr-FR" sz="1600" dirty="0">
                <a:latin typeface="Calibri" panose="020F0502020204030204" pitchFamily="34" charset="0"/>
              </a:rPr>
              <a:t>d'enquête </a:t>
            </a:r>
            <a:r>
              <a:rPr lang="fr-FR" sz="1600" dirty="0" smtClean="0">
                <a:latin typeface="Calibri" panose="020F0502020204030204" pitchFamily="34" charset="0"/>
              </a:rPr>
              <a:t>– c’est </a:t>
            </a:r>
            <a:r>
              <a:rPr lang="fr-FR" sz="1600" dirty="0">
                <a:latin typeface="Calibri" panose="020F0502020204030204" pitchFamily="34" charset="0"/>
              </a:rPr>
              <a:t>un « ensemble humain dont on cherche à connaître les opinions, les besoins, etc.</a:t>
            </a:r>
            <a:r>
              <a:rPr lang="fr-FR" sz="1600" dirty="0" smtClean="0">
                <a:latin typeface="Calibri" panose="020F0502020204030204" pitchFamily="34" charset="0"/>
              </a:rPr>
              <a:t> </a:t>
            </a:r>
            <a:r>
              <a:rPr lang="fr-FR" sz="1600" dirty="0">
                <a:latin typeface="Calibri" panose="020F0502020204030204" pitchFamily="34" charset="0"/>
              </a:rPr>
              <a:t>pour répondre aux tâches de l’étude </a:t>
            </a:r>
          </a:p>
          <a:p>
            <a:pPr marL="625475" lvl="2"/>
            <a:r>
              <a:rPr lang="fr-FR" sz="1600" dirty="0" smtClean="0">
                <a:latin typeface="Calibri" panose="020F0502020204030204" pitchFamily="34" charset="0"/>
              </a:rPr>
              <a:t>Toute la population âgée (sondage national représentatif)</a:t>
            </a:r>
          </a:p>
          <a:p>
            <a:pPr marL="625475" lvl="2"/>
            <a:r>
              <a:rPr lang="fr-FR" sz="1600" dirty="0" smtClean="0">
                <a:latin typeface="Calibri" panose="020F0502020204030204" pitchFamily="34" charset="0"/>
              </a:rPr>
              <a:t>Groupe territorial – la population d’une ville ou d’une communauté, les employées d’une compagnie …</a:t>
            </a:r>
          </a:p>
          <a:p>
            <a:pPr marL="625475" lvl="2">
              <a:buNone/>
            </a:pPr>
            <a:r>
              <a:rPr lang="fr-FR" sz="1600" b="1" i="1" dirty="0" smtClean="0">
                <a:latin typeface="Calibri" pitchFamily="34" charset="0"/>
              </a:rPr>
              <a:t>Exemple –  déterminez le groupe cible pour les différentes élections (élections municipales vs élections législatives avec leurs 31 circonscriptions)</a:t>
            </a:r>
          </a:p>
          <a:p>
            <a:pPr marL="625475" lvl="2"/>
            <a:r>
              <a:rPr lang="fr-FR" sz="1600" dirty="0" smtClean="0">
                <a:latin typeface="Calibri" panose="020F0502020204030204" pitchFamily="34" charset="0"/>
              </a:rPr>
              <a:t>Groupe, construit selon un indice déterminé – étudiants, clients d’une chêne de supermarchés, mères d’enfants à l’âge préscolaire; « parties prenantes» (</a:t>
            </a:r>
            <a:r>
              <a:rPr lang="fr-FR" sz="1600" dirty="0" err="1" smtClean="0">
                <a:latin typeface="Calibri" panose="020F0502020204030204" pitchFamily="34" charset="0"/>
              </a:rPr>
              <a:t>stakeholders</a:t>
            </a:r>
            <a:r>
              <a:rPr lang="fr-FR" sz="1600" dirty="0" smtClean="0">
                <a:latin typeface="Calibri" panose="020F0502020204030204" pitchFamily="34" charset="0"/>
              </a:rPr>
              <a:t>),  engagées dans un problème </a:t>
            </a:r>
          </a:p>
        </p:txBody>
      </p:sp>
    </p:spTree>
    <p:extLst>
      <p:ext uri="{BB962C8B-B14F-4D97-AF65-F5344CB8AC3E}">
        <p14:creationId xmlns="" xmlns:p14="http://schemas.microsoft.com/office/powerpoint/2010/main" val="27674534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11560" y="116632"/>
            <a:ext cx="8153400" cy="1134616"/>
          </a:xfrm>
        </p:spPr>
        <p:txBody>
          <a:bodyPr>
            <a:noAutofit/>
          </a:bodyPr>
          <a:lstStyle/>
          <a:p>
            <a:pPr lvl="1" algn="ctr" rtl="0">
              <a:spcBef>
                <a:spcPct val="0"/>
              </a:spcBef>
            </a:pPr>
            <a:r>
              <a:rPr lang="bg-BG" sz="3200" b="1" kern="1200" dirty="0" smtClean="0">
                <a:solidFill>
                  <a:schemeClr val="accent1">
                    <a:lumMod val="75000"/>
                  </a:schemeClr>
                </a:solidFill>
                <a:latin typeface="+mj-lt"/>
                <a:ea typeface="+mj-ea"/>
                <a:cs typeface="+mj-cs"/>
              </a:rPr>
              <a:t/>
            </a:r>
            <a:br>
              <a:rPr lang="bg-BG" sz="3200" b="1" kern="1200" dirty="0" smtClean="0">
                <a:solidFill>
                  <a:schemeClr val="accent1">
                    <a:lumMod val="75000"/>
                  </a:schemeClr>
                </a:solidFill>
                <a:latin typeface="+mj-lt"/>
                <a:ea typeface="+mj-ea"/>
                <a:cs typeface="+mj-cs"/>
              </a:rPr>
            </a:br>
            <a:r>
              <a:rPr lang="fr-FR" sz="3200" b="1" kern="1200" dirty="0" smtClean="0">
                <a:solidFill>
                  <a:schemeClr val="accent1">
                    <a:lumMod val="75000"/>
                  </a:schemeClr>
                </a:solidFill>
                <a:latin typeface="Calibri" panose="020F0502020204030204" pitchFamily="34" charset="0"/>
                <a:ea typeface="+mj-ea"/>
                <a:cs typeface="+mj-cs"/>
              </a:rPr>
              <a:t>Processus de la lecture des données – éléments successifs:</a:t>
            </a:r>
            <a:br>
              <a:rPr lang="fr-FR" sz="3200" b="1" kern="1200" dirty="0" smtClean="0">
                <a:solidFill>
                  <a:schemeClr val="accent1">
                    <a:lumMod val="75000"/>
                  </a:schemeClr>
                </a:solidFill>
                <a:latin typeface="Calibri" panose="020F0502020204030204" pitchFamily="34" charset="0"/>
                <a:ea typeface="+mj-ea"/>
                <a:cs typeface="+mj-cs"/>
              </a:rPr>
            </a:br>
            <a:endParaRPr lang="fr-FR" sz="3200" b="1" kern="1200" dirty="0">
              <a:solidFill>
                <a:schemeClr val="accent1">
                  <a:lumMod val="75000"/>
                </a:schemeClr>
              </a:solidFill>
              <a:latin typeface="Calibri" panose="020F0502020204030204" pitchFamily="34" charset="0"/>
              <a:ea typeface="+mj-ea"/>
              <a:cs typeface="+mj-cs"/>
            </a:endParaRPr>
          </a:p>
        </p:txBody>
      </p:sp>
      <p:sp>
        <p:nvSpPr>
          <p:cNvPr id="3" name="Контейнер за съдържание 2"/>
          <p:cNvSpPr>
            <a:spLocks noGrp="1"/>
          </p:cNvSpPr>
          <p:nvPr>
            <p:ph sz="quarter" idx="1"/>
          </p:nvPr>
        </p:nvSpPr>
        <p:spPr>
          <a:xfrm>
            <a:off x="179512" y="1600200"/>
            <a:ext cx="8586536" cy="4495800"/>
          </a:xfrm>
        </p:spPr>
        <p:txBody>
          <a:bodyPr>
            <a:normAutofit fontScale="25000" lnSpcReduction="20000"/>
          </a:bodyPr>
          <a:lstStyle/>
          <a:p>
            <a:pPr marL="450850" lvl="2" indent="-277813">
              <a:buFont typeface="Wingdings" panose="05000000000000000000" pitchFamily="2" charset="2"/>
              <a:buChar char="q"/>
            </a:pPr>
            <a:r>
              <a:rPr lang="fr-FR" sz="7200" b="1" dirty="0" smtClean="0">
                <a:latin typeface="Calibri" panose="020F0502020204030204" pitchFamily="34" charset="0"/>
              </a:rPr>
              <a:t>Enregistrement de l’opinion individuelle dans l’enquête </a:t>
            </a:r>
            <a:r>
              <a:rPr lang="fr-FR" sz="7200" dirty="0" smtClean="0">
                <a:latin typeface="Calibri" panose="020F0502020204030204" pitchFamily="34" charset="0"/>
              </a:rPr>
              <a:t>–  reflète l’intégralité de l’individu</a:t>
            </a:r>
          </a:p>
          <a:p>
            <a:pPr marL="450850" lvl="2" indent="-277813">
              <a:buNone/>
            </a:pPr>
            <a:endParaRPr lang="fr-FR" sz="7200" b="1" dirty="0" smtClean="0">
              <a:latin typeface="Calibri" panose="020F0502020204030204" pitchFamily="34" charset="0"/>
            </a:endParaRPr>
          </a:p>
          <a:p>
            <a:pPr marL="450850" lvl="2" indent="-277813">
              <a:buFont typeface="Wingdings" panose="05000000000000000000" pitchFamily="2" charset="2"/>
              <a:buChar char="q"/>
            </a:pPr>
            <a:r>
              <a:rPr lang="fr-FR" sz="7200" b="1" dirty="0" smtClean="0">
                <a:latin typeface="Calibri" panose="020F0502020204030204" pitchFamily="34" charset="0"/>
              </a:rPr>
              <a:t>Passage de l’information individuelle </a:t>
            </a:r>
            <a:r>
              <a:rPr lang="fr-FR" sz="7200" b="1" dirty="0">
                <a:latin typeface="Calibri" panose="020F0502020204030204" pitchFamily="34" charset="0"/>
              </a:rPr>
              <a:t>à</a:t>
            </a:r>
            <a:r>
              <a:rPr lang="fr-FR" sz="7200" b="1" dirty="0" smtClean="0">
                <a:latin typeface="Calibri" panose="020F0502020204030204" pitchFamily="34" charset="0"/>
              </a:rPr>
              <a:t> l’information totale :</a:t>
            </a:r>
          </a:p>
          <a:p>
            <a:pPr marL="712788" lvl="3" indent="-261938">
              <a:buFont typeface="Wingdings" panose="05000000000000000000" pitchFamily="2" charset="2"/>
              <a:buChar char="q"/>
            </a:pPr>
            <a:r>
              <a:rPr lang="fr-FR" sz="6900" dirty="0" smtClean="0">
                <a:latin typeface="Calibri" panose="020F0502020204030204" pitchFamily="34" charset="0"/>
              </a:rPr>
              <a:t>Des tris </a:t>
            </a:r>
            <a:r>
              <a:rPr lang="fr-FR" sz="6900" dirty="0">
                <a:latin typeface="Calibri" panose="020F0502020204030204" pitchFamily="34" charset="0"/>
              </a:rPr>
              <a:t>à </a:t>
            </a:r>
            <a:r>
              <a:rPr lang="fr-FR" sz="6900" dirty="0" smtClean="0">
                <a:latin typeface="Calibri" panose="020F0502020204030204" pitchFamily="34" charset="0"/>
              </a:rPr>
              <a:t>plat - 35% sont </a:t>
            </a:r>
            <a:r>
              <a:rPr lang="fr-FR" sz="6900" dirty="0">
                <a:latin typeface="Calibri" panose="020F0502020204030204" pitchFamily="34" charset="0"/>
              </a:rPr>
              <a:t>sûr</a:t>
            </a:r>
            <a:r>
              <a:rPr lang="fr-FR" sz="6900" dirty="0" smtClean="0">
                <a:latin typeface="Calibri" panose="020F0502020204030204" pitchFamily="34" charset="0"/>
              </a:rPr>
              <a:t>s d’aller voter;  20% hésitent, 45% - ne vont pas voter...) </a:t>
            </a:r>
          </a:p>
          <a:p>
            <a:pPr marL="712788" lvl="3" indent="-261938">
              <a:buFont typeface="Wingdings" panose="05000000000000000000" pitchFamily="2" charset="2"/>
              <a:buChar char="q"/>
            </a:pPr>
            <a:r>
              <a:rPr lang="fr-FR" sz="6900" dirty="0" smtClean="0">
                <a:latin typeface="Calibri" panose="020F0502020204030204" pitchFamily="34" charset="0"/>
              </a:rPr>
              <a:t>Des </a:t>
            </a:r>
            <a:r>
              <a:rPr lang="fr-FR" sz="6900" dirty="0">
                <a:latin typeface="Calibri" panose="020F0502020204030204" pitchFamily="34" charset="0"/>
              </a:rPr>
              <a:t>tris croisés </a:t>
            </a:r>
            <a:r>
              <a:rPr lang="fr-FR" sz="6900" dirty="0" smtClean="0">
                <a:latin typeface="Calibri" panose="020F0502020204030204" pitchFamily="34" charset="0"/>
              </a:rPr>
              <a:t>- 55% du noyau dur sont sûrs d’aller voter et 15% de la périphérie; 45% des gens qui ont plus de 60 ans sont sûrs d’aller voter et 18% des jeunes</a:t>
            </a:r>
          </a:p>
          <a:p>
            <a:pPr marL="857250" lvl="2" indent="-406400">
              <a:buFont typeface="Wingdings" panose="05000000000000000000" pitchFamily="2" charset="2"/>
              <a:buChar char="q"/>
            </a:pPr>
            <a:endParaRPr lang="fr-FR" sz="7200" b="1" dirty="0" smtClean="0">
              <a:latin typeface="Calibri" panose="020F0502020204030204" pitchFamily="34" charset="0"/>
            </a:endParaRPr>
          </a:p>
          <a:p>
            <a:pPr marL="450850" lvl="2" indent="-277813">
              <a:buFont typeface="Wingdings" panose="05000000000000000000" pitchFamily="2" charset="2"/>
              <a:buChar char="q"/>
            </a:pPr>
            <a:r>
              <a:rPr lang="fr-FR" sz="7200" b="1" dirty="0" smtClean="0">
                <a:latin typeface="Calibri" panose="020F0502020204030204" pitchFamily="34" charset="0"/>
              </a:rPr>
              <a:t>Catégorisation, segmentation – &gt;</a:t>
            </a:r>
            <a:r>
              <a:rPr lang="fr-FR" sz="7200" dirty="0" smtClean="0">
                <a:latin typeface="Calibri" panose="020F0502020204030204" pitchFamily="34" charset="0"/>
              </a:rPr>
              <a:t>construire des catégories “utiles”, qui aident </a:t>
            </a:r>
            <a:r>
              <a:rPr lang="fr-FR" sz="7200" dirty="0">
                <a:latin typeface="Calibri" panose="020F0502020204030204" pitchFamily="34" charset="0"/>
              </a:rPr>
              <a:t>à </a:t>
            </a:r>
            <a:r>
              <a:rPr lang="fr-FR" sz="7200" dirty="0" smtClean="0">
                <a:latin typeface="Calibri" panose="020F0502020204030204" pitchFamily="34" charset="0"/>
              </a:rPr>
              <a:t>expliquer la réalité et non pas des catégories artificielles et sans signification</a:t>
            </a:r>
          </a:p>
          <a:p>
            <a:pPr marL="908050" lvl="3" indent="-277813">
              <a:buFont typeface="Wingdings" panose="05000000000000000000" pitchFamily="2" charset="2"/>
              <a:buChar char="q"/>
            </a:pPr>
            <a:r>
              <a:rPr lang="fr-FR" sz="6900" b="1" i="1" dirty="0" smtClean="0">
                <a:solidFill>
                  <a:schemeClr val="accent2"/>
                </a:solidFill>
                <a:latin typeface="Calibri" panose="020F0502020204030204" pitchFamily="34" charset="0"/>
              </a:rPr>
              <a:t>Exemple – jeunes chômeurs qui soutenaient le parti socialiste, mais qui son déçus et qui envisagent à émigrer; Youppie vs NINJA (No </a:t>
            </a:r>
            <a:r>
              <a:rPr lang="fr-FR" sz="6900" b="1" i="1" dirty="0" err="1" smtClean="0">
                <a:solidFill>
                  <a:schemeClr val="accent2"/>
                </a:solidFill>
                <a:latin typeface="Calibri" panose="020F0502020204030204" pitchFamily="34" charset="0"/>
              </a:rPr>
              <a:t>Income</a:t>
            </a:r>
            <a:r>
              <a:rPr lang="fr-FR" sz="6900" b="1" i="1" dirty="0" smtClean="0">
                <a:solidFill>
                  <a:schemeClr val="accent2"/>
                </a:solidFill>
                <a:latin typeface="Calibri" panose="020F0502020204030204" pitchFamily="34" charset="0"/>
              </a:rPr>
              <a:t>, no Job or </a:t>
            </a:r>
            <a:r>
              <a:rPr lang="fr-FR" sz="6900" b="1" i="1" dirty="0" err="1" smtClean="0">
                <a:solidFill>
                  <a:schemeClr val="accent2"/>
                </a:solidFill>
                <a:latin typeface="Calibri" panose="020F0502020204030204" pitchFamily="34" charset="0"/>
              </a:rPr>
              <a:t>Assets</a:t>
            </a:r>
            <a:r>
              <a:rPr lang="fr-FR" sz="6900" b="1" i="1" dirty="0" smtClean="0">
                <a:solidFill>
                  <a:schemeClr val="accent2"/>
                </a:solidFill>
                <a:latin typeface="Calibri" panose="020F0502020204030204" pitchFamily="34" charset="0"/>
              </a:rPr>
              <a:t>)</a:t>
            </a:r>
          </a:p>
          <a:p>
            <a:pPr marL="857250" lvl="2" indent="-406400">
              <a:buFont typeface="Wingdings" panose="05000000000000000000" pitchFamily="2" charset="2"/>
              <a:buChar char="q"/>
            </a:pPr>
            <a:endParaRPr lang="fr-FR" sz="7200" b="1" dirty="0" smtClean="0">
              <a:latin typeface="Calibri" panose="020F0502020204030204" pitchFamily="34" charset="0"/>
            </a:endParaRPr>
          </a:p>
          <a:p>
            <a:pPr marL="450850" lvl="2" indent="-277813">
              <a:buFont typeface="Wingdings" panose="05000000000000000000" pitchFamily="2" charset="2"/>
              <a:buChar char="q"/>
            </a:pPr>
            <a:r>
              <a:rPr lang="fr-FR" sz="7200" b="1" dirty="0" smtClean="0">
                <a:latin typeface="Calibri" panose="020F0502020204030204" pitchFamily="34" charset="0"/>
              </a:rPr>
              <a:t>Tester les catégories, la segmentation – &gt; établir les limites de leur pouvoir explicatif</a:t>
            </a:r>
          </a:p>
          <a:p>
            <a:pPr marL="857250" lvl="2" indent="-406400">
              <a:buFont typeface="Wingdings" panose="05000000000000000000" pitchFamily="2" charset="2"/>
              <a:buChar char="q"/>
            </a:pPr>
            <a:endParaRPr lang="fr-FR" sz="7200" dirty="0" smtClean="0">
              <a:latin typeface="Calibri" panose="020F0502020204030204" pitchFamily="34" charset="0"/>
            </a:endParaRPr>
          </a:p>
          <a:p>
            <a:pPr marL="544512" lvl="3" indent="0" algn="ctr">
              <a:buNone/>
            </a:pPr>
            <a:r>
              <a:rPr lang="fr-FR" sz="7200" b="1" dirty="0" smtClean="0">
                <a:solidFill>
                  <a:schemeClr val="accent1">
                    <a:lumMod val="75000"/>
                  </a:schemeClr>
                </a:solidFill>
                <a:latin typeface="Calibri" panose="020F0502020204030204" pitchFamily="34" charset="0"/>
              </a:rPr>
              <a:t>Derrière l’arbre voir la foret! Derrière la chiffre, le pourcentage – &gt; voir la société et les groupes sociaux, la dynamique sociale et le potentiel de développement</a:t>
            </a:r>
          </a:p>
          <a:p>
            <a:pPr lvl="2"/>
            <a:endParaRPr lang="fr-FR" sz="7200" dirty="0" smtClean="0">
              <a:latin typeface="Calibri" panose="020F0502020204030204" pitchFamily="34" charset="0"/>
            </a:endParaRPr>
          </a:p>
          <a:p>
            <a:pPr lvl="1"/>
            <a:endParaRPr lang="fr-FR" sz="3800" dirty="0" smtClean="0"/>
          </a:p>
          <a:p>
            <a:pPr marL="365760" lvl="1" indent="0">
              <a:buNone/>
            </a:pPr>
            <a:r>
              <a:rPr lang="fr-FR" sz="3800" dirty="0" smtClean="0"/>
              <a:t> </a:t>
            </a:r>
          </a:p>
          <a:p>
            <a:pPr lvl="1"/>
            <a:endParaRPr lang="fr-FR" sz="3800" dirty="0"/>
          </a:p>
        </p:txBody>
      </p:sp>
    </p:spTree>
    <p:extLst>
      <p:ext uri="{BB962C8B-B14F-4D97-AF65-F5344CB8AC3E}">
        <p14:creationId xmlns="" xmlns:p14="http://schemas.microsoft.com/office/powerpoint/2010/main" val="259834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12648" y="228600"/>
            <a:ext cx="8153400" cy="1040160"/>
          </a:xfrm>
        </p:spPr>
        <p:txBody>
          <a:bodyPr>
            <a:noAutofit/>
          </a:bodyPr>
          <a:lstStyle/>
          <a:p>
            <a:r>
              <a:rPr lang="en-US" sz="3600" b="1" dirty="0" smtClean="0">
                <a:solidFill>
                  <a:schemeClr val="accent1">
                    <a:lumMod val="75000"/>
                  </a:schemeClr>
                </a:solidFill>
              </a:rPr>
              <a:t/>
            </a:r>
            <a:br>
              <a:rPr lang="en-US" sz="3600" b="1" dirty="0" smtClean="0">
                <a:solidFill>
                  <a:schemeClr val="accent1">
                    <a:lumMod val="75000"/>
                  </a:schemeClr>
                </a:solidFill>
              </a:rPr>
            </a:br>
            <a:r>
              <a:rPr lang="en-US" sz="3600" b="1" dirty="0" smtClean="0">
                <a:solidFill>
                  <a:schemeClr val="accent1">
                    <a:lumMod val="75000"/>
                  </a:schemeClr>
                </a:solidFill>
              </a:rPr>
              <a:t/>
            </a:r>
            <a:br>
              <a:rPr lang="en-US" sz="3600" b="1" dirty="0" smtClean="0">
                <a:solidFill>
                  <a:schemeClr val="accent1">
                    <a:lumMod val="75000"/>
                  </a:schemeClr>
                </a:solidFill>
              </a:rPr>
            </a:br>
            <a:r>
              <a:rPr lang="fr-FR" sz="3600" b="1" dirty="0" smtClean="0">
                <a:solidFill>
                  <a:schemeClr val="accent1">
                    <a:lumMod val="75000"/>
                  </a:schemeClr>
                </a:solidFill>
                <a:latin typeface="Calibri" pitchFamily="34" charset="0"/>
              </a:rPr>
              <a:t>Etapes </a:t>
            </a:r>
            <a:r>
              <a:rPr lang="fr-FR" sz="3600" b="1" dirty="0">
                <a:solidFill>
                  <a:schemeClr val="accent1">
                    <a:lumMod val="75000"/>
                  </a:schemeClr>
                </a:solidFill>
                <a:latin typeface="Calibri" pitchFamily="34" charset="0"/>
              </a:rPr>
              <a:t>à </a:t>
            </a:r>
            <a:r>
              <a:rPr lang="fr-FR" sz="3600" b="1" dirty="0" smtClean="0">
                <a:solidFill>
                  <a:schemeClr val="accent1">
                    <a:lumMod val="75000"/>
                  </a:schemeClr>
                </a:solidFill>
                <a:latin typeface="Calibri" pitchFamily="34" charset="0"/>
              </a:rPr>
              <a:t>suivre lors de la lecture des données des études de l’opinion </a:t>
            </a:r>
            <a:br>
              <a:rPr lang="fr-FR" sz="3600" b="1" dirty="0" smtClean="0">
                <a:solidFill>
                  <a:schemeClr val="accent1">
                    <a:lumMod val="75000"/>
                  </a:schemeClr>
                </a:solidFill>
                <a:latin typeface="Calibri" pitchFamily="34" charset="0"/>
              </a:rPr>
            </a:br>
            <a:r>
              <a:rPr lang="en-US" sz="3600" b="1" dirty="0" smtClean="0">
                <a:solidFill>
                  <a:schemeClr val="accent1">
                    <a:lumMod val="75000"/>
                  </a:schemeClr>
                </a:solidFill>
              </a:rPr>
              <a:t/>
            </a:r>
            <a:br>
              <a:rPr lang="en-US" sz="3600" b="1" dirty="0" smtClean="0">
                <a:solidFill>
                  <a:schemeClr val="accent1">
                    <a:lumMod val="75000"/>
                  </a:schemeClr>
                </a:solidFill>
              </a:rPr>
            </a:br>
            <a:r>
              <a:rPr lang="fr-FR" sz="2800" b="1" dirty="0" smtClean="0">
                <a:solidFill>
                  <a:schemeClr val="accent1">
                    <a:lumMod val="75000"/>
                  </a:schemeClr>
                </a:solidFill>
                <a:latin typeface="Calibri" pitchFamily="34" charset="0"/>
              </a:rPr>
              <a:t>1/Tris </a:t>
            </a:r>
            <a:r>
              <a:rPr lang="fr-FR" sz="2800" b="1" dirty="0">
                <a:solidFill>
                  <a:schemeClr val="accent1">
                    <a:lumMod val="75000"/>
                  </a:schemeClr>
                </a:solidFill>
                <a:latin typeface="Calibri" panose="020F0502020204030204" pitchFamily="34" charset="0"/>
              </a:rPr>
              <a:t>à</a:t>
            </a:r>
            <a:r>
              <a:rPr lang="fr-FR" sz="2800" b="1" dirty="0" smtClean="0">
                <a:solidFill>
                  <a:schemeClr val="accent1">
                    <a:lumMod val="75000"/>
                  </a:schemeClr>
                </a:solidFill>
                <a:latin typeface="Calibri" pitchFamily="34" charset="0"/>
              </a:rPr>
              <a:t> plat</a:t>
            </a:r>
            <a:r>
              <a:rPr lang="en-US" sz="3200" b="1" dirty="0" smtClean="0">
                <a:solidFill>
                  <a:schemeClr val="accent1">
                    <a:lumMod val="75000"/>
                  </a:schemeClr>
                </a:solidFill>
              </a:rPr>
              <a:t/>
            </a:r>
            <a:br>
              <a:rPr lang="en-US" sz="3200" b="1" dirty="0" smtClean="0">
                <a:solidFill>
                  <a:schemeClr val="accent1">
                    <a:lumMod val="75000"/>
                  </a:schemeClr>
                </a:solidFill>
              </a:rPr>
            </a:br>
            <a:endParaRPr lang="bg-BG" sz="3200" b="1" dirty="0">
              <a:solidFill>
                <a:schemeClr val="accent1">
                  <a:lumMod val="75000"/>
                </a:schemeClr>
              </a:solidFill>
            </a:endParaRPr>
          </a:p>
        </p:txBody>
      </p:sp>
      <p:sp>
        <p:nvSpPr>
          <p:cNvPr id="3" name="Контейнер за съдържание 2"/>
          <p:cNvSpPr>
            <a:spLocks noGrp="1"/>
          </p:cNvSpPr>
          <p:nvPr>
            <p:ph sz="quarter" idx="1"/>
          </p:nvPr>
        </p:nvSpPr>
        <p:spPr>
          <a:xfrm>
            <a:off x="612648" y="2348880"/>
            <a:ext cx="8153400" cy="3747120"/>
          </a:xfrm>
        </p:spPr>
        <p:txBody>
          <a:bodyPr/>
          <a:lstStyle/>
          <a:p>
            <a:pPr marL="320040" lvl="3" indent="-320040">
              <a:spcBef>
                <a:spcPts val="700"/>
              </a:spcBef>
              <a:buClr>
                <a:schemeClr val="accent2"/>
              </a:buClr>
              <a:buSzPct val="60000"/>
              <a:buFont typeface="Wingdings"/>
              <a:buChar char=""/>
            </a:pPr>
            <a:r>
              <a:rPr lang="fr-FR" sz="1800" b="1" dirty="0" smtClean="0">
                <a:latin typeface="Calibri" pitchFamily="34" charset="0"/>
              </a:rPr>
              <a:t>Lecture des tris </a:t>
            </a:r>
            <a:r>
              <a:rPr lang="fr-FR" sz="1800" b="1" dirty="0">
                <a:latin typeface="Calibri" panose="020F0502020204030204" pitchFamily="34" charset="0"/>
              </a:rPr>
              <a:t>à</a:t>
            </a:r>
            <a:r>
              <a:rPr lang="fr-FR" sz="1800" b="1" dirty="0" smtClean="0">
                <a:latin typeface="Calibri" pitchFamily="34" charset="0"/>
              </a:rPr>
              <a:t> plat (la distribution de réponses des questions sur toute l’échantillon) – établir les relations, les rapport de force dans la société</a:t>
            </a:r>
          </a:p>
          <a:p>
            <a:pPr marL="320040" lvl="3" indent="-320040">
              <a:spcBef>
                <a:spcPts val="700"/>
              </a:spcBef>
              <a:buClr>
                <a:schemeClr val="accent2"/>
              </a:buClr>
              <a:buSzPct val="60000"/>
              <a:buFont typeface="Wingdings"/>
              <a:buChar char=""/>
            </a:pPr>
            <a:r>
              <a:rPr lang="fr-FR" sz="1800" b="1" dirty="0" smtClean="0">
                <a:latin typeface="Calibri" pitchFamily="34" charset="0"/>
              </a:rPr>
              <a:t>Mise en évidence des tendances </a:t>
            </a:r>
          </a:p>
          <a:p>
            <a:pPr marL="320040" lvl="3" indent="-320040">
              <a:spcBef>
                <a:spcPts val="700"/>
              </a:spcBef>
              <a:buClr>
                <a:schemeClr val="accent2"/>
              </a:buClr>
              <a:buSzPct val="60000"/>
              <a:buFont typeface="Wingdings"/>
              <a:buChar char=""/>
            </a:pPr>
            <a:endParaRPr lang="fr-FR" sz="1400" dirty="0" smtClean="0"/>
          </a:p>
          <a:p>
            <a:endParaRPr lang="fr-FR" dirty="0"/>
          </a:p>
        </p:txBody>
      </p:sp>
      <p:graphicFrame>
        <p:nvGraphicFramePr>
          <p:cNvPr id="4" name="Таблица 3"/>
          <p:cNvGraphicFramePr>
            <a:graphicFrameLocks noGrp="1"/>
          </p:cNvGraphicFramePr>
          <p:nvPr>
            <p:extLst>
              <p:ext uri="{D42A27DB-BD31-4B8C-83A1-F6EECF244321}">
                <p14:modId xmlns="" xmlns:p14="http://schemas.microsoft.com/office/powerpoint/2010/main" val="2165779852"/>
              </p:ext>
            </p:extLst>
          </p:nvPr>
        </p:nvGraphicFramePr>
        <p:xfrm>
          <a:off x="683568" y="3645023"/>
          <a:ext cx="8153400" cy="2483481"/>
        </p:xfrm>
        <a:graphic>
          <a:graphicData uri="http://schemas.openxmlformats.org/drawingml/2006/table">
            <a:tbl>
              <a:tblPr firstRow="1" bandRow="1">
                <a:tableStyleId>{5C22544A-7EE6-4342-B048-85BDC9FD1C3A}</a:tableStyleId>
              </a:tblPr>
              <a:tblGrid>
                <a:gridCol w="1630680"/>
                <a:gridCol w="1630680"/>
                <a:gridCol w="1630680"/>
                <a:gridCol w="1630680"/>
                <a:gridCol w="1630680"/>
              </a:tblGrid>
              <a:tr h="748609">
                <a:tc gridSpan="5">
                  <a:txBody>
                    <a:bodyPr/>
                    <a:lstStyle/>
                    <a:p>
                      <a:pPr>
                        <a:lnSpc>
                          <a:spcPct val="115000"/>
                        </a:lnSpc>
                        <a:spcAft>
                          <a:spcPts val="0"/>
                        </a:spcAft>
                      </a:pPr>
                      <a:r>
                        <a:rPr lang="fr-FR" sz="1800" b="1" kern="1200" dirty="0">
                          <a:solidFill>
                            <a:schemeClr val="tx1"/>
                          </a:solidFill>
                          <a:effectLst/>
                          <a:latin typeface="Calibri"/>
                          <a:ea typeface="Times New Roman"/>
                          <a:cs typeface="Arial"/>
                        </a:rPr>
                        <a:t>Allez-vous voter  au Referendum National en janvier sur le développement de l’énergie  nucléaire?</a:t>
                      </a:r>
                      <a:endParaRPr lang="bg-BG" sz="1800" dirty="0">
                        <a:solidFill>
                          <a:schemeClr val="tx1"/>
                        </a:solidFill>
                        <a:effectLst/>
                        <a:latin typeface="Calibri"/>
                        <a:ea typeface="Calibri"/>
                        <a:cs typeface="Times New Roman"/>
                      </a:endParaRPr>
                    </a:p>
                  </a:txBody>
                  <a:tcPr/>
                </a:tc>
                <a:tc hMerge="1">
                  <a:txBody>
                    <a:bodyPr/>
                    <a:lstStyle/>
                    <a:p>
                      <a:endParaRPr lang="bg-BG"/>
                    </a:p>
                  </a:txBody>
                  <a:tcPr/>
                </a:tc>
                <a:tc hMerge="1">
                  <a:txBody>
                    <a:bodyPr/>
                    <a:lstStyle/>
                    <a:p>
                      <a:endParaRPr lang="bg-BG"/>
                    </a:p>
                  </a:txBody>
                  <a:tcPr/>
                </a:tc>
                <a:tc hMerge="1">
                  <a:txBody>
                    <a:bodyPr/>
                    <a:lstStyle/>
                    <a:p>
                      <a:endParaRPr lang="bg-BG"/>
                    </a:p>
                  </a:txBody>
                  <a:tcPr/>
                </a:tc>
                <a:tc hMerge="1">
                  <a:txBody>
                    <a:bodyPr/>
                    <a:lstStyle/>
                    <a:p>
                      <a:endParaRPr lang="bg-BG"/>
                    </a:p>
                  </a:txBody>
                  <a:tcPr/>
                </a:tc>
              </a:tr>
              <a:tr h="433718">
                <a:tc>
                  <a:txBody>
                    <a:bodyPr/>
                    <a:lstStyle/>
                    <a:p>
                      <a:pPr>
                        <a:lnSpc>
                          <a:spcPct val="115000"/>
                        </a:lnSpc>
                      </a:pPr>
                      <a:endParaRPr lang="bg-BG" sz="1800" dirty="0">
                        <a:effectLst/>
                        <a:latin typeface="Calibri"/>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Octobre</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Novembre</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Décembre</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Janvier</a:t>
                      </a:r>
                      <a:endParaRPr lang="bg-BG" sz="1800" dirty="0">
                        <a:effectLst/>
                        <a:latin typeface="Calibri"/>
                        <a:ea typeface="Calibri"/>
                        <a:cs typeface="Times New Roman"/>
                      </a:endParaRPr>
                    </a:p>
                  </a:txBody>
                  <a:tcPr/>
                </a:tc>
              </a:tr>
              <a:tr h="433718">
                <a:tc>
                  <a:txBody>
                    <a:bodyPr/>
                    <a:lstStyle/>
                    <a:p>
                      <a:pPr>
                        <a:lnSpc>
                          <a:spcPct val="115000"/>
                        </a:lnSpc>
                        <a:spcAft>
                          <a:spcPts val="0"/>
                        </a:spcAft>
                      </a:pPr>
                      <a:r>
                        <a:rPr lang="fr-FR" sz="1800" kern="1200" dirty="0">
                          <a:solidFill>
                            <a:srgbClr val="000000"/>
                          </a:solidFill>
                          <a:effectLst/>
                          <a:latin typeface="Calibri"/>
                          <a:ea typeface="Times New Roman"/>
                          <a:cs typeface="Arial"/>
                        </a:rPr>
                        <a:t>Oui</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44%</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39%</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38%</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25%</a:t>
                      </a:r>
                      <a:endParaRPr lang="bg-BG" sz="1800" dirty="0">
                        <a:effectLst/>
                        <a:latin typeface="Calibri"/>
                        <a:ea typeface="Calibri"/>
                        <a:cs typeface="Times New Roman"/>
                      </a:endParaRPr>
                    </a:p>
                  </a:txBody>
                  <a:tcPr/>
                </a:tc>
              </a:tr>
              <a:tr h="433718">
                <a:tc>
                  <a:txBody>
                    <a:bodyPr/>
                    <a:lstStyle/>
                    <a:p>
                      <a:pPr>
                        <a:lnSpc>
                          <a:spcPct val="115000"/>
                        </a:lnSpc>
                        <a:spcAft>
                          <a:spcPts val="0"/>
                        </a:spcAft>
                      </a:pPr>
                      <a:r>
                        <a:rPr lang="fr-FR" sz="1800" kern="1200" dirty="0">
                          <a:solidFill>
                            <a:srgbClr val="000000"/>
                          </a:solidFill>
                          <a:effectLst/>
                          <a:latin typeface="Calibri"/>
                          <a:ea typeface="Times New Roman"/>
                          <a:cs typeface="Arial"/>
                        </a:rPr>
                        <a:t>Hésitation</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15%</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18%</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17%</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10%</a:t>
                      </a:r>
                      <a:endParaRPr lang="bg-BG" sz="1800" dirty="0">
                        <a:effectLst/>
                        <a:latin typeface="Calibri"/>
                        <a:ea typeface="Calibri"/>
                        <a:cs typeface="Times New Roman"/>
                      </a:endParaRPr>
                    </a:p>
                  </a:txBody>
                  <a:tcPr/>
                </a:tc>
              </a:tr>
              <a:tr h="433718">
                <a:tc>
                  <a:txBody>
                    <a:bodyPr/>
                    <a:lstStyle/>
                    <a:p>
                      <a:pPr>
                        <a:lnSpc>
                          <a:spcPct val="115000"/>
                        </a:lnSpc>
                        <a:spcAft>
                          <a:spcPts val="0"/>
                        </a:spcAft>
                      </a:pPr>
                      <a:r>
                        <a:rPr lang="fr-FR" sz="1800" kern="1200" dirty="0">
                          <a:solidFill>
                            <a:srgbClr val="000000"/>
                          </a:solidFill>
                          <a:effectLst/>
                          <a:latin typeface="Calibri"/>
                          <a:ea typeface="Times New Roman"/>
                          <a:cs typeface="Arial"/>
                        </a:rPr>
                        <a:t>Non</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31%</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43%</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45%</a:t>
                      </a:r>
                      <a:endParaRPr lang="bg-BG" sz="1800" dirty="0">
                        <a:effectLst/>
                        <a:latin typeface="Calibri"/>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a:ea typeface="Times New Roman"/>
                          <a:cs typeface="Arial"/>
                        </a:rPr>
                        <a:t>65%</a:t>
                      </a:r>
                      <a:endParaRPr lang="bg-BG" sz="1800" dirty="0">
                        <a:effectLst/>
                        <a:latin typeface="Calibri"/>
                        <a:ea typeface="Calibri"/>
                        <a:cs typeface="Times New Roman"/>
                      </a:endParaRPr>
                    </a:p>
                  </a:txBody>
                  <a:tcPr/>
                </a:tc>
              </a:tr>
            </a:tbl>
          </a:graphicData>
        </a:graphic>
      </p:graphicFrame>
    </p:spTree>
    <p:extLst>
      <p:ext uri="{BB962C8B-B14F-4D97-AF65-F5344CB8AC3E}">
        <p14:creationId xmlns="" xmlns:p14="http://schemas.microsoft.com/office/powerpoint/2010/main" val="3548174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612648" y="188640"/>
            <a:ext cx="8153400" cy="936104"/>
          </a:xfrm>
        </p:spPr>
        <p:txBody>
          <a:bodyPr>
            <a:noAutofit/>
          </a:bodyPr>
          <a:lstStyle/>
          <a:p>
            <a:r>
              <a:rPr lang="en-US" sz="3600" b="1" dirty="0" smtClean="0">
                <a:solidFill>
                  <a:schemeClr val="accent1">
                    <a:lumMod val="75000"/>
                  </a:schemeClr>
                </a:solidFill>
              </a:rPr>
              <a:t/>
            </a:r>
            <a:br>
              <a:rPr lang="en-US" sz="3600" b="1" dirty="0" smtClean="0">
                <a:solidFill>
                  <a:schemeClr val="accent1">
                    <a:lumMod val="75000"/>
                  </a:schemeClr>
                </a:solidFill>
              </a:rPr>
            </a:br>
            <a:r>
              <a:rPr lang="en-US" sz="3600" b="1" dirty="0" smtClean="0">
                <a:solidFill>
                  <a:schemeClr val="accent1">
                    <a:lumMod val="75000"/>
                  </a:schemeClr>
                </a:solidFill>
              </a:rPr>
              <a:t/>
            </a:r>
            <a:br>
              <a:rPr lang="en-US" sz="3600" b="1" dirty="0" smtClean="0">
                <a:solidFill>
                  <a:schemeClr val="accent1">
                    <a:lumMod val="75000"/>
                  </a:schemeClr>
                </a:solidFill>
              </a:rPr>
            </a:br>
            <a:r>
              <a:rPr lang="fr-FR" sz="3600" b="1" dirty="0">
                <a:solidFill>
                  <a:schemeClr val="accent1">
                    <a:lumMod val="75000"/>
                  </a:schemeClr>
                </a:solidFill>
                <a:latin typeface="Calibri" pitchFamily="34" charset="0"/>
              </a:rPr>
              <a:t>Etapes à suivre lors de la lecture des données des études de l’opinion </a:t>
            </a:r>
            <a:br>
              <a:rPr lang="fr-FR" sz="3600" b="1" dirty="0">
                <a:solidFill>
                  <a:schemeClr val="accent1">
                    <a:lumMod val="75000"/>
                  </a:schemeClr>
                </a:solidFill>
                <a:latin typeface="Calibri" pitchFamily="34" charset="0"/>
              </a:rPr>
            </a:br>
            <a:r>
              <a:rPr lang="en-US" sz="3600" b="1" dirty="0" smtClean="0">
                <a:solidFill>
                  <a:schemeClr val="accent1">
                    <a:lumMod val="75000"/>
                  </a:schemeClr>
                </a:solidFill>
              </a:rPr>
              <a:t/>
            </a:r>
            <a:br>
              <a:rPr lang="en-US" sz="3600" b="1" dirty="0" smtClean="0">
                <a:solidFill>
                  <a:schemeClr val="accent1">
                    <a:lumMod val="75000"/>
                  </a:schemeClr>
                </a:solidFill>
              </a:rPr>
            </a:br>
            <a:r>
              <a:rPr lang="en-US" sz="3200" b="1" dirty="0" smtClean="0">
                <a:solidFill>
                  <a:schemeClr val="accent1">
                    <a:lumMod val="75000"/>
                  </a:schemeClr>
                </a:solidFill>
              </a:rPr>
              <a:t>2/ </a:t>
            </a:r>
            <a:r>
              <a:rPr lang="en-US" sz="3200" b="1" dirty="0" smtClean="0">
                <a:solidFill>
                  <a:schemeClr val="accent1">
                    <a:lumMod val="75000"/>
                  </a:schemeClr>
                </a:solidFill>
                <a:latin typeface="Calibri" panose="020F0502020204030204" pitchFamily="34" charset="0"/>
              </a:rPr>
              <a:t>Tris </a:t>
            </a:r>
            <a:r>
              <a:rPr lang="en-US" sz="3200" b="1" dirty="0" err="1" smtClean="0">
                <a:solidFill>
                  <a:schemeClr val="accent1">
                    <a:lumMod val="75000"/>
                  </a:schemeClr>
                </a:solidFill>
                <a:latin typeface="Calibri" panose="020F0502020204030204" pitchFamily="34" charset="0"/>
              </a:rPr>
              <a:t>crois</a:t>
            </a:r>
            <a:r>
              <a:rPr lang="fr-FR" sz="3200" b="1" dirty="0">
                <a:solidFill>
                  <a:schemeClr val="accent1">
                    <a:lumMod val="75000"/>
                  </a:schemeClr>
                </a:solidFill>
                <a:latin typeface="Calibri" panose="020F0502020204030204" pitchFamily="34" charset="0"/>
              </a:rPr>
              <a:t>é</a:t>
            </a:r>
            <a:r>
              <a:rPr lang="en-US" sz="3200" b="1" dirty="0" smtClean="0">
                <a:solidFill>
                  <a:schemeClr val="accent1">
                    <a:lumMod val="75000"/>
                  </a:schemeClr>
                </a:solidFill>
                <a:latin typeface="Calibri" panose="020F0502020204030204" pitchFamily="34" charset="0"/>
              </a:rPr>
              <a:t>s</a:t>
            </a:r>
            <a:endParaRPr lang="bg-BG" sz="3200" b="1" dirty="0">
              <a:solidFill>
                <a:schemeClr val="accent1">
                  <a:lumMod val="75000"/>
                </a:schemeClr>
              </a:solidFill>
              <a:latin typeface="Calibri" panose="020F0502020204030204" pitchFamily="34" charset="0"/>
            </a:endParaRPr>
          </a:p>
        </p:txBody>
      </p:sp>
      <p:sp>
        <p:nvSpPr>
          <p:cNvPr id="3" name="Контейнер за съдържание 2"/>
          <p:cNvSpPr>
            <a:spLocks noGrp="1"/>
          </p:cNvSpPr>
          <p:nvPr>
            <p:ph sz="quarter" idx="1"/>
          </p:nvPr>
        </p:nvSpPr>
        <p:spPr>
          <a:xfrm>
            <a:off x="612648" y="2420888"/>
            <a:ext cx="8153400" cy="3675112"/>
          </a:xfrm>
        </p:spPr>
        <p:txBody>
          <a:bodyPr>
            <a:normAutofit/>
          </a:bodyPr>
          <a:lstStyle/>
          <a:p>
            <a:pPr marL="538163" lvl="3" indent="-306388" fontAlgn="auto">
              <a:spcAft>
                <a:spcPts val="0"/>
              </a:spcAft>
              <a:buClr>
                <a:schemeClr val="accent3"/>
              </a:buClr>
              <a:buFont typeface="Wingdings" pitchFamily="2" charset="2"/>
              <a:buChar char="ü"/>
              <a:defRPr/>
            </a:pPr>
            <a:r>
              <a:rPr lang="fr-FR" sz="1800" dirty="0" smtClean="0">
                <a:latin typeface="Calibri" panose="020F0502020204030204" pitchFamily="34" charset="0"/>
              </a:rPr>
              <a:t>La relation statistique entre les réponses de deux question </a:t>
            </a:r>
          </a:p>
          <a:p>
            <a:pPr marL="538163" lvl="3" indent="-306388" fontAlgn="auto">
              <a:spcAft>
                <a:spcPts val="0"/>
              </a:spcAft>
              <a:buClr>
                <a:schemeClr val="accent3"/>
              </a:buClr>
              <a:buFont typeface="Wingdings" pitchFamily="2" charset="2"/>
              <a:buChar char="ü"/>
              <a:defRPr/>
            </a:pPr>
            <a:r>
              <a:rPr lang="fr-FR" sz="1800" dirty="0" smtClean="0">
                <a:latin typeface="Calibri" panose="020F0502020204030204" pitchFamily="34" charset="0"/>
              </a:rPr>
              <a:t>Exemple:  Comment vont voter au Referendum les différents groupes d’âge, selon le niveau d’éducation, selon le support du gouvernement etc.…</a:t>
            </a:r>
            <a:endParaRPr lang="fr-FR" dirty="0">
              <a:latin typeface="Calibri" panose="020F0502020204030204" pitchFamily="34" charset="0"/>
            </a:endParaRPr>
          </a:p>
        </p:txBody>
      </p:sp>
      <p:graphicFrame>
        <p:nvGraphicFramePr>
          <p:cNvPr id="4" name="Таблица 3"/>
          <p:cNvGraphicFramePr>
            <a:graphicFrameLocks noGrp="1"/>
          </p:cNvGraphicFramePr>
          <p:nvPr>
            <p:extLst>
              <p:ext uri="{D42A27DB-BD31-4B8C-83A1-F6EECF244321}">
                <p14:modId xmlns="" xmlns:p14="http://schemas.microsoft.com/office/powerpoint/2010/main" val="2378288089"/>
              </p:ext>
            </p:extLst>
          </p:nvPr>
        </p:nvGraphicFramePr>
        <p:xfrm>
          <a:off x="1331640" y="3573017"/>
          <a:ext cx="6426200" cy="1635726"/>
        </p:xfrm>
        <a:graphic>
          <a:graphicData uri="http://schemas.openxmlformats.org/drawingml/2006/table">
            <a:tbl>
              <a:tblPr/>
              <a:tblGrid>
                <a:gridCol w="1890786"/>
                <a:gridCol w="1853630"/>
                <a:gridCol w="1359470"/>
                <a:gridCol w="1322314"/>
              </a:tblGrid>
              <a:tr h="336421">
                <a:tc rowSpan="2" gridSpan="2">
                  <a:txBody>
                    <a:bodyPr/>
                    <a:lstStyle/>
                    <a:p>
                      <a:pPr algn="l" fontAlgn="ctr"/>
                      <a:r>
                        <a:rPr lang="bg-BG" sz="1600" b="0" i="0" u="none" strike="noStrike" dirty="0">
                          <a:solidFill>
                            <a:srgbClr val="000000"/>
                          </a:solidFill>
                          <a:effectLst/>
                          <a:latin typeface="Calibri"/>
                        </a:rPr>
                        <a:t> </a:t>
                      </a:r>
                      <a:r>
                        <a:rPr lang="en-US" sz="1600" b="1" i="0" u="none" strike="noStrike" cap="all" dirty="0" smtClean="0">
                          <a:solidFill>
                            <a:srgbClr val="000000"/>
                          </a:solidFill>
                          <a:effectLst/>
                          <a:latin typeface="Calibri"/>
                        </a:rPr>
                        <a:t>Au referendum </a:t>
                      </a:r>
                      <a:r>
                        <a:rPr lang="en-US" sz="1600" b="1" i="0" u="none" strike="noStrike" cap="all" dirty="0" err="1" smtClean="0">
                          <a:solidFill>
                            <a:srgbClr val="000000"/>
                          </a:solidFill>
                          <a:effectLst/>
                          <a:latin typeface="Calibri"/>
                        </a:rPr>
                        <a:t>vous</a:t>
                      </a:r>
                      <a:r>
                        <a:rPr lang="en-US" sz="1600" b="1" i="0" u="none" strike="noStrike" cap="all" dirty="0" smtClean="0">
                          <a:solidFill>
                            <a:srgbClr val="000000"/>
                          </a:solidFill>
                          <a:effectLst/>
                          <a:latin typeface="Calibri"/>
                        </a:rPr>
                        <a:t> </a:t>
                      </a:r>
                      <a:r>
                        <a:rPr lang="en-US" sz="1600" b="1" i="0" u="none" strike="noStrike" cap="all" dirty="0" err="1" smtClean="0">
                          <a:solidFill>
                            <a:srgbClr val="000000"/>
                          </a:solidFill>
                          <a:effectLst/>
                          <a:latin typeface="Calibri"/>
                        </a:rPr>
                        <a:t>allez</a:t>
                      </a:r>
                      <a:r>
                        <a:rPr lang="en-US" sz="1600" b="1" i="0" u="none" strike="noStrike" cap="all" baseline="0" dirty="0" smtClean="0">
                          <a:solidFill>
                            <a:srgbClr val="000000"/>
                          </a:solidFill>
                          <a:effectLst/>
                          <a:latin typeface="Calibri"/>
                        </a:rPr>
                        <a:t> voter “</a:t>
                      </a:r>
                      <a:r>
                        <a:rPr lang="en-US" sz="1600" b="1" i="0" u="none" strike="noStrike" cap="all" baseline="0" dirty="0" err="1" smtClean="0">
                          <a:solidFill>
                            <a:srgbClr val="000000"/>
                          </a:solidFill>
                          <a:effectLst/>
                          <a:latin typeface="Calibri"/>
                        </a:rPr>
                        <a:t>oui</a:t>
                      </a:r>
                      <a:r>
                        <a:rPr lang="en-US" sz="1600" b="1" i="0" u="none" strike="noStrike" cap="all" baseline="0" dirty="0" smtClean="0">
                          <a:solidFill>
                            <a:srgbClr val="000000"/>
                          </a:solidFill>
                          <a:effectLst/>
                          <a:latin typeface="Calibri"/>
                        </a:rPr>
                        <a:t>” </a:t>
                      </a:r>
                      <a:r>
                        <a:rPr lang="en-US" sz="1600" b="1" i="0" u="none" strike="noStrike" cap="all" baseline="0" dirty="0" err="1" smtClean="0">
                          <a:solidFill>
                            <a:srgbClr val="000000"/>
                          </a:solidFill>
                          <a:effectLst/>
                          <a:latin typeface="Calibri"/>
                        </a:rPr>
                        <a:t>ou</a:t>
                      </a:r>
                      <a:r>
                        <a:rPr lang="en-US" sz="1600" b="1" i="0" u="none" strike="noStrike" cap="all" baseline="0" dirty="0" smtClean="0">
                          <a:solidFill>
                            <a:srgbClr val="000000"/>
                          </a:solidFill>
                          <a:effectLst/>
                          <a:latin typeface="Calibri"/>
                        </a:rPr>
                        <a:t> “non”?</a:t>
                      </a:r>
                      <a:endParaRPr lang="bg-BG" sz="1600" b="1" i="0" u="none" strike="noStrike" cap="all"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rowSpan="2" hMerge="1">
                  <a:txBody>
                    <a:bodyPr/>
                    <a:lstStyle/>
                    <a:p>
                      <a:endParaRPr lang="bg-BG"/>
                    </a:p>
                  </a:txBody>
                  <a:tcPr/>
                </a:tc>
                <a:tc gridSpan="2">
                  <a:txBody>
                    <a:bodyPr/>
                    <a:lstStyle/>
                    <a:p>
                      <a:pPr algn="ctr" fontAlgn="ctr"/>
                      <a:endParaRPr lang="ru-RU"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bg-BG"/>
                    </a:p>
                  </a:txBody>
                  <a:tcPr/>
                </a:tc>
              </a:tr>
              <a:tr h="225726">
                <a:tc gridSpan="2" vMerge="1">
                  <a:txBody>
                    <a:bodyPr/>
                    <a:lstStyle/>
                    <a:p>
                      <a:endParaRPr lang="bg-BG"/>
                    </a:p>
                  </a:txBody>
                  <a:tcPr/>
                </a:tc>
                <a:tc hMerge="1" vMerge="1">
                  <a:txBody>
                    <a:bodyPr/>
                    <a:lstStyle/>
                    <a:p>
                      <a:endParaRPr lang="bg-BG"/>
                    </a:p>
                  </a:txBody>
                  <a:tcPr/>
                </a:tc>
                <a:tc>
                  <a:txBody>
                    <a:bodyPr/>
                    <a:lstStyle/>
                    <a:p>
                      <a:pPr algn="ctr" fontAlgn="ctr"/>
                      <a:r>
                        <a:rPr lang="en-US" sz="1600" b="1" i="0" u="none" strike="noStrike" dirty="0" err="1" smtClean="0">
                          <a:solidFill>
                            <a:srgbClr val="000000"/>
                          </a:solidFill>
                          <a:effectLst/>
                          <a:latin typeface="Calibri"/>
                        </a:rPr>
                        <a:t>Oui</a:t>
                      </a:r>
                      <a:endParaRPr lang="bg-BG" sz="16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600" b="1" i="0" u="none" strike="noStrike" dirty="0" smtClean="0">
                          <a:solidFill>
                            <a:srgbClr val="000000"/>
                          </a:solidFill>
                          <a:effectLst/>
                          <a:latin typeface="Calibri"/>
                        </a:rPr>
                        <a:t>Non</a:t>
                      </a:r>
                      <a:endParaRPr lang="bg-BG" sz="1600" b="1"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261485">
                <a:tc rowSpan="4">
                  <a:txBody>
                    <a:bodyPr/>
                    <a:lstStyle/>
                    <a:p>
                      <a:pPr algn="l" fontAlgn="ctr"/>
                      <a:r>
                        <a:rPr lang="en-US" sz="1600" b="0" i="0" u="none" strike="noStrike" baseline="0" dirty="0" smtClean="0">
                          <a:solidFill>
                            <a:srgbClr val="000000"/>
                          </a:solidFill>
                          <a:effectLst/>
                          <a:latin typeface="Calibri"/>
                        </a:rPr>
                        <a:t> Type </a:t>
                      </a:r>
                      <a:r>
                        <a:rPr lang="en-US" sz="1600" b="0" i="0" u="none" strike="noStrike" baseline="0" dirty="0" err="1" smtClean="0">
                          <a:solidFill>
                            <a:srgbClr val="000000"/>
                          </a:solidFill>
                          <a:effectLst/>
                          <a:latin typeface="Calibri"/>
                        </a:rPr>
                        <a:t>d’habitat</a:t>
                      </a:r>
                      <a:r>
                        <a:rPr lang="bg-BG" sz="1600" b="0" i="0" u="none" strike="noStrike" dirty="0" smtClean="0">
                          <a:solidFill>
                            <a:srgbClr val="000000"/>
                          </a:solidFill>
                          <a:effectLst/>
                          <a:latin typeface="Calibri"/>
                        </a:rPr>
                        <a:t>:</a:t>
                      </a:r>
                      <a:endParaRPr lang="bg-BG" sz="1600" b="0"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600" b="0" i="0" u="none" strike="noStrike" dirty="0" smtClean="0">
                          <a:solidFill>
                            <a:srgbClr val="000000"/>
                          </a:solidFill>
                          <a:effectLst/>
                          <a:latin typeface="Calibri"/>
                        </a:rPr>
                        <a:t>Capital</a:t>
                      </a:r>
                      <a:endParaRPr lang="bg-BG"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smtClean="0">
                          <a:solidFill>
                            <a:srgbClr val="000000"/>
                          </a:solidFill>
                          <a:effectLst/>
                          <a:latin typeface="Calibri"/>
                        </a:rPr>
                        <a:t>43</a:t>
                      </a:r>
                      <a:r>
                        <a:rPr lang="bg-BG" sz="1600" b="0" i="0" u="none" strike="noStrike" dirty="0">
                          <a:solidFill>
                            <a:srgbClr val="000000"/>
                          </a:solidFill>
                          <a:effectLst/>
                          <a:latin typeface="Calibri"/>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5</a:t>
                      </a:r>
                      <a:r>
                        <a:rPr lang="bg-BG" sz="1600" b="0" i="0" u="none" strike="noStrike" dirty="0" smtClean="0">
                          <a:solidFill>
                            <a:srgbClr val="000000"/>
                          </a:solidFill>
                          <a:effectLst/>
                          <a:latin typeface="Calibri"/>
                        </a:rPr>
                        <a:t>7</a:t>
                      </a:r>
                      <a:r>
                        <a:rPr lang="bg-BG" sz="1600" b="0" i="0" u="none" strike="noStrike" dirty="0">
                          <a:solidFill>
                            <a:srgbClr val="000000"/>
                          </a:solidFill>
                          <a:effectLst/>
                          <a:latin typeface="Calibri"/>
                        </a:rPr>
                        <a: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261485">
                <a:tc vMerge="1">
                  <a:txBody>
                    <a:bodyPr/>
                    <a:lstStyle/>
                    <a:p>
                      <a:endParaRPr lang="bg-BG"/>
                    </a:p>
                  </a:txBody>
                  <a:tcPr/>
                </a:tc>
                <a:tc>
                  <a:txBody>
                    <a:bodyPr/>
                    <a:lstStyle/>
                    <a:p>
                      <a:pPr algn="l" fontAlgn="ctr"/>
                      <a:r>
                        <a:rPr lang="en-US" sz="1600" b="0" i="0" u="none" strike="noStrike" dirty="0" smtClean="0">
                          <a:solidFill>
                            <a:srgbClr val="000000"/>
                          </a:solidFill>
                          <a:effectLst/>
                          <a:latin typeface="Calibri"/>
                        </a:rPr>
                        <a:t>Centre</a:t>
                      </a:r>
                      <a:r>
                        <a:rPr lang="en-US" sz="1600" b="0" i="0" u="none" strike="noStrike" baseline="0" dirty="0" smtClean="0">
                          <a:solidFill>
                            <a:srgbClr val="000000"/>
                          </a:solidFill>
                          <a:effectLst/>
                          <a:latin typeface="Calibri"/>
                        </a:rPr>
                        <a:t> regional</a:t>
                      </a:r>
                      <a:endParaRPr lang="bg-BG"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40%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261485">
                <a:tc vMerge="1">
                  <a:txBody>
                    <a:bodyPr/>
                    <a:lstStyle/>
                    <a:p>
                      <a:endParaRPr lang="bg-BG"/>
                    </a:p>
                  </a:txBody>
                  <a:tcPr/>
                </a:tc>
                <a:tc>
                  <a:txBody>
                    <a:bodyPr/>
                    <a:lstStyle/>
                    <a:p>
                      <a:pPr algn="l" fontAlgn="ctr"/>
                      <a:r>
                        <a:rPr lang="en-US" sz="1600" b="0" i="0" u="none" strike="noStrike" dirty="0" smtClean="0">
                          <a:solidFill>
                            <a:srgbClr val="000000"/>
                          </a:solidFill>
                          <a:effectLst/>
                          <a:latin typeface="Calibri"/>
                        </a:rPr>
                        <a:t>Petite</a:t>
                      </a:r>
                      <a:r>
                        <a:rPr lang="en-US" sz="1600" b="0" i="0" u="none" strike="noStrike" baseline="0" dirty="0" smtClean="0">
                          <a:solidFill>
                            <a:srgbClr val="000000"/>
                          </a:solidFill>
                          <a:effectLst/>
                          <a:latin typeface="Calibri"/>
                        </a:rPr>
                        <a:t> </a:t>
                      </a:r>
                      <a:r>
                        <a:rPr lang="en-US" sz="1600" b="0" i="0" u="none" strike="noStrike" baseline="0" dirty="0" err="1" smtClean="0">
                          <a:solidFill>
                            <a:srgbClr val="000000"/>
                          </a:solidFill>
                          <a:effectLst/>
                          <a:latin typeface="Calibri"/>
                        </a:rPr>
                        <a:t>ville</a:t>
                      </a:r>
                      <a:endParaRPr lang="bg-BG"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36%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r>
              <a:tr h="261485">
                <a:tc vMerge="1">
                  <a:txBody>
                    <a:bodyPr/>
                    <a:lstStyle/>
                    <a:p>
                      <a:endParaRPr lang="bg-BG"/>
                    </a:p>
                  </a:txBody>
                  <a:tcPr/>
                </a:tc>
                <a:tc>
                  <a:txBody>
                    <a:bodyPr/>
                    <a:lstStyle/>
                    <a:p>
                      <a:pPr algn="l" fontAlgn="ctr"/>
                      <a:r>
                        <a:rPr lang="en-US" sz="1600" b="0" i="0" u="none" strike="noStrike" dirty="0" smtClean="0">
                          <a:solidFill>
                            <a:srgbClr val="000000"/>
                          </a:solidFill>
                          <a:effectLst/>
                          <a:latin typeface="Calibri"/>
                        </a:rPr>
                        <a:t>Village</a:t>
                      </a:r>
                      <a:endParaRPr lang="bg-BG"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bg-BG" sz="1600" b="0" i="0" u="none" strike="noStrike" dirty="0">
                          <a:solidFill>
                            <a:srgbClr val="000000"/>
                          </a:solidFill>
                          <a:effectLst/>
                          <a:latin typeface="Calibri"/>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750901537"/>
              </p:ext>
            </p:extLst>
          </p:nvPr>
        </p:nvGraphicFramePr>
        <p:xfrm>
          <a:off x="1331640" y="5229200"/>
          <a:ext cx="6408712" cy="1296145"/>
        </p:xfrm>
        <a:graphic>
          <a:graphicData uri="http://schemas.openxmlformats.org/drawingml/2006/table">
            <a:tbl>
              <a:tblPr/>
              <a:tblGrid>
                <a:gridCol w="1890786"/>
                <a:gridCol w="1853630"/>
                <a:gridCol w="1368152"/>
                <a:gridCol w="1296144"/>
              </a:tblGrid>
              <a:tr h="360041">
                <a:tc rowSpan="3">
                  <a:txBody>
                    <a:bodyPr/>
                    <a:lstStyle/>
                    <a:p>
                      <a:pPr algn="l" fontAlgn="ctr"/>
                      <a:r>
                        <a:rPr lang="en-US" sz="1600" b="0" i="0" u="none" strike="noStrike" dirty="0" err="1" smtClean="0">
                          <a:solidFill>
                            <a:srgbClr val="000000"/>
                          </a:solidFill>
                          <a:effectLst/>
                          <a:latin typeface="Calibri" panose="020F0502020204030204" pitchFamily="34" charset="0"/>
                        </a:rPr>
                        <a:t>Groupe</a:t>
                      </a:r>
                      <a:r>
                        <a:rPr lang="en-US" sz="1600" b="0" i="0" u="none" strike="noStrike" baseline="0" dirty="0" smtClean="0">
                          <a:solidFill>
                            <a:srgbClr val="000000"/>
                          </a:solidFill>
                          <a:effectLst/>
                          <a:latin typeface="Calibri" panose="020F0502020204030204" pitchFamily="34" charset="0"/>
                        </a:rPr>
                        <a:t> d’</a:t>
                      </a:r>
                      <a:r>
                        <a:rPr lang="fr-FR" sz="1600" dirty="0" smtClean="0">
                          <a:latin typeface="Calibri" panose="020F0502020204030204" pitchFamily="34" charset="0"/>
                        </a:rPr>
                        <a:t> âge</a:t>
                      </a:r>
                      <a:r>
                        <a:rPr lang="bg-BG" sz="1600" b="0" i="0" u="none" strike="noStrike" dirty="0" smtClean="0">
                          <a:solidFill>
                            <a:srgbClr val="000000"/>
                          </a:solidFill>
                          <a:effectLst/>
                          <a:latin typeface="Calibri" panose="020F0502020204030204" pitchFamily="34" charset="0"/>
                        </a:rPr>
                        <a:t>:</a:t>
                      </a:r>
                      <a:endParaRPr lang="bg-BG" sz="16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ctr"/>
                      <a:r>
                        <a:rPr lang="bg-BG" sz="1600" b="0" i="0" u="none" strike="noStrike" dirty="0" smtClean="0">
                          <a:solidFill>
                            <a:srgbClr val="000000"/>
                          </a:solidFill>
                          <a:effectLst/>
                          <a:latin typeface="Calibri" panose="020F0502020204030204" pitchFamily="34" charset="0"/>
                        </a:rPr>
                        <a:t>18-30</a:t>
                      </a:r>
                      <a:endParaRPr lang="bg-BG"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smtClean="0">
                          <a:solidFill>
                            <a:srgbClr val="000000"/>
                          </a:solidFill>
                          <a:effectLst/>
                          <a:latin typeface="Calibri" panose="020F0502020204030204" pitchFamily="34" charset="0"/>
                        </a:rPr>
                        <a:t>35%</a:t>
                      </a:r>
                      <a:endParaRPr lang="bg-BG"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smtClean="0">
                          <a:solidFill>
                            <a:srgbClr val="000000"/>
                          </a:solidFill>
                          <a:effectLst/>
                          <a:latin typeface="Calibri" panose="020F0502020204030204" pitchFamily="34" charset="0"/>
                        </a:rPr>
                        <a:t>65%</a:t>
                      </a:r>
                      <a:endParaRPr lang="bg-BG"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r>
              <a:tr h="432048">
                <a:tc vMerge="1">
                  <a:txBody>
                    <a:bodyPr/>
                    <a:lstStyle/>
                    <a:p>
                      <a:endParaRPr lang="bg-BG"/>
                    </a:p>
                  </a:txBody>
                  <a:tcPr/>
                </a:tc>
                <a:tc>
                  <a:txBody>
                    <a:bodyPr/>
                    <a:lstStyle/>
                    <a:p>
                      <a:pPr algn="l" fontAlgn="ctr"/>
                      <a:r>
                        <a:rPr lang="bg-BG" sz="1600" b="0" i="0" u="none" strike="noStrike" dirty="0" smtClean="0">
                          <a:solidFill>
                            <a:srgbClr val="000000"/>
                          </a:solidFill>
                          <a:effectLst/>
                          <a:latin typeface="Calibri" panose="020F0502020204030204" pitchFamily="34" charset="0"/>
                        </a:rPr>
                        <a:t>31-60</a:t>
                      </a:r>
                      <a:endParaRPr lang="bg-BG"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a:solidFill>
                            <a:srgbClr val="000000"/>
                          </a:solidFill>
                          <a:effectLst/>
                          <a:latin typeface="Calibri" panose="020F0502020204030204" pitchFamily="34"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a:solidFill>
                            <a:srgbClr val="000000"/>
                          </a:solidFill>
                          <a:effectLst/>
                          <a:latin typeface="Calibri" panose="020F0502020204030204" pitchFamily="34" charset="0"/>
                        </a:rPr>
                        <a:t>43%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r>
              <a:tr h="504056">
                <a:tc vMerge="1">
                  <a:txBody>
                    <a:bodyPr/>
                    <a:lstStyle/>
                    <a:p>
                      <a:endParaRPr lang="bg-BG"/>
                    </a:p>
                  </a:txBody>
                  <a:tcPr/>
                </a:tc>
                <a:tc>
                  <a:txBody>
                    <a:bodyPr/>
                    <a:lstStyle/>
                    <a:p>
                      <a:pPr algn="l" fontAlgn="ctr"/>
                      <a:r>
                        <a:rPr lang="bg-BG" sz="1600" b="0" i="0" u="none" strike="noStrike" dirty="0" smtClean="0">
                          <a:solidFill>
                            <a:srgbClr val="000000"/>
                          </a:solidFill>
                          <a:effectLst/>
                          <a:latin typeface="Calibri" panose="020F0502020204030204" pitchFamily="34" charset="0"/>
                        </a:rPr>
                        <a:t>60</a:t>
                      </a:r>
                      <a:r>
                        <a:rPr lang="en-US" sz="1600" b="0" i="0" u="none" strike="noStrike" baseline="0" dirty="0" smtClean="0">
                          <a:solidFill>
                            <a:srgbClr val="000000"/>
                          </a:solidFill>
                          <a:effectLst/>
                          <a:latin typeface="Calibri" panose="020F0502020204030204" pitchFamily="34" charset="0"/>
                        </a:rPr>
                        <a:t> +</a:t>
                      </a:r>
                      <a:endParaRPr lang="bg-BG" sz="16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a:solidFill>
                            <a:srgbClr val="000000"/>
                          </a:solidFill>
                          <a:effectLst/>
                          <a:latin typeface="Calibri" panose="020F0502020204030204" pitchFamily="34" charset="0"/>
                        </a:rPr>
                        <a:t>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bg-BG" sz="1600" b="0" i="0" u="none" strike="noStrike" dirty="0">
                          <a:solidFill>
                            <a:srgbClr val="000000"/>
                          </a:solidFill>
                          <a:effectLst/>
                          <a:latin typeface="Calibri" panose="020F0502020204030204" pitchFamily="34" charset="0"/>
                        </a:rPr>
                        <a:t>28%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r>
            </a:tbl>
          </a:graphicData>
        </a:graphic>
      </p:graphicFrame>
    </p:spTree>
    <p:extLst>
      <p:ext uri="{BB962C8B-B14F-4D97-AF65-F5344CB8AC3E}">
        <p14:creationId xmlns="" xmlns:p14="http://schemas.microsoft.com/office/powerpoint/2010/main" val="791012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pPr algn="ctr"/>
            <a:r>
              <a:rPr lang="fr-FR" sz="4000" b="1" dirty="0" smtClean="0">
                <a:solidFill>
                  <a:schemeClr val="accent1">
                    <a:lumMod val="75000"/>
                  </a:schemeClr>
                </a:solidFill>
                <a:latin typeface="Calibri" pitchFamily="34" charset="0"/>
              </a:rPr>
              <a:t/>
            </a:r>
            <a:br>
              <a:rPr lang="fr-FR" sz="4000" b="1" dirty="0" smtClean="0">
                <a:solidFill>
                  <a:schemeClr val="accent1">
                    <a:lumMod val="75000"/>
                  </a:schemeClr>
                </a:solidFill>
                <a:latin typeface="Calibri" pitchFamily="34" charset="0"/>
              </a:rPr>
            </a:br>
            <a:r>
              <a:rPr lang="fr-FR" sz="4000" b="1" dirty="0" smtClean="0">
                <a:solidFill>
                  <a:schemeClr val="accent1">
                    <a:lumMod val="75000"/>
                  </a:schemeClr>
                </a:solidFill>
                <a:latin typeface="Calibri" pitchFamily="34" charset="0"/>
              </a:rPr>
              <a:t>Etapes </a:t>
            </a:r>
            <a:r>
              <a:rPr lang="fr-FR" sz="4000" b="1" dirty="0">
                <a:solidFill>
                  <a:schemeClr val="accent1">
                    <a:lumMod val="75000"/>
                  </a:schemeClr>
                </a:solidFill>
                <a:latin typeface="Calibri" pitchFamily="34" charset="0"/>
              </a:rPr>
              <a:t>à suivre lors de la lecture des données des études de l’opinion </a:t>
            </a:r>
            <a:br>
              <a:rPr lang="fr-FR" sz="4000" b="1" dirty="0">
                <a:solidFill>
                  <a:schemeClr val="accent1">
                    <a:lumMod val="75000"/>
                  </a:schemeClr>
                </a:solidFill>
                <a:latin typeface="Calibri" pitchFamily="34" charset="0"/>
              </a:rPr>
            </a:br>
            <a:endParaRPr lang="bg-BG" sz="4000" b="1" dirty="0">
              <a:solidFill>
                <a:schemeClr val="accent1">
                  <a:lumMod val="75000"/>
                </a:schemeClr>
              </a:solidFill>
            </a:endParaRPr>
          </a:p>
        </p:txBody>
      </p:sp>
      <p:sp>
        <p:nvSpPr>
          <p:cNvPr id="7" name="Content Placeholder 6"/>
          <p:cNvSpPr>
            <a:spLocks noGrp="1"/>
          </p:cNvSpPr>
          <p:nvPr>
            <p:ph sz="quarter" idx="1"/>
          </p:nvPr>
        </p:nvSpPr>
        <p:spPr/>
        <p:txBody>
          <a:bodyPr>
            <a:normAutofit/>
          </a:bodyPr>
          <a:lstStyle/>
          <a:p>
            <a:r>
              <a:rPr lang="fr-FR" sz="2400" dirty="0" smtClean="0">
                <a:latin typeface="Calibri" pitchFamily="34" charset="0"/>
              </a:rPr>
              <a:t>Tris </a:t>
            </a:r>
            <a:r>
              <a:rPr lang="fr-FR" sz="2400" dirty="0">
                <a:latin typeface="Calibri" pitchFamily="34" charset="0"/>
              </a:rPr>
              <a:t>croisés </a:t>
            </a:r>
            <a:r>
              <a:rPr lang="fr-FR" sz="2400" dirty="0" smtClean="0">
                <a:latin typeface="Calibri" pitchFamily="34" charset="0"/>
              </a:rPr>
              <a:t>– mobilisation électorale et intention du vote</a:t>
            </a:r>
            <a:endParaRPr lang="fr-FR" sz="2400" dirty="0">
              <a:latin typeface="Calibri" pitchFamily="34" charset="0"/>
            </a:endParaRPr>
          </a:p>
        </p:txBody>
      </p:sp>
      <p:graphicFrame>
        <p:nvGraphicFramePr>
          <p:cNvPr id="5" name="Таблица 4"/>
          <p:cNvGraphicFramePr>
            <a:graphicFrameLocks noGrp="1"/>
          </p:cNvGraphicFramePr>
          <p:nvPr>
            <p:extLst>
              <p:ext uri="{D42A27DB-BD31-4B8C-83A1-F6EECF244321}">
                <p14:modId xmlns="" xmlns:p14="http://schemas.microsoft.com/office/powerpoint/2010/main" val="2755216450"/>
              </p:ext>
            </p:extLst>
          </p:nvPr>
        </p:nvGraphicFramePr>
        <p:xfrm>
          <a:off x="683568" y="2204864"/>
          <a:ext cx="8085554" cy="3961166"/>
        </p:xfrm>
        <a:graphic>
          <a:graphicData uri="http://schemas.openxmlformats.org/drawingml/2006/table">
            <a:tbl>
              <a:tblPr firstRow="1" bandRow="1">
                <a:tableStyleId>{5C22544A-7EE6-4342-B048-85BDC9FD1C3A}</a:tableStyleId>
              </a:tblPr>
              <a:tblGrid>
                <a:gridCol w="2016224"/>
                <a:gridCol w="1368152"/>
                <a:gridCol w="1439818"/>
                <a:gridCol w="1630680"/>
                <a:gridCol w="1630680"/>
              </a:tblGrid>
              <a:tr h="1025345">
                <a:tc gridSpan="5">
                  <a:txBody>
                    <a:bodyPr/>
                    <a:lstStyle/>
                    <a:p>
                      <a:pPr algn="ctr">
                        <a:lnSpc>
                          <a:spcPct val="115000"/>
                        </a:lnSpc>
                        <a:spcAft>
                          <a:spcPts val="0"/>
                        </a:spcAft>
                      </a:pPr>
                      <a:r>
                        <a:rPr lang="fr-FR" sz="1800" b="1" kern="1200" dirty="0">
                          <a:solidFill>
                            <a:srgbClr val="000000"/>
                          </a:solidFill>
                          <a:effectLst/>
                          <a:latin typeface="Calibri" panose="020F0502020204030204" pitchFamily="34" charset="0"/>
                          <a:ea typeface="Times New Roman"/>
                          <a:cs typeface="Arial"/>
                        </a:rPr>
                        <a:t>Evolution du vote ”oui”  conformément </a:t>
                      </a:r>
                      <a:r>
                        <a:rPr lang="fr-FR" sz="1800" b="1" kern="1200" dirty="0" smtClean="0">
                          <a:solidFill>
                            <a:srgbClr val="000000"/>
                          </a:solidFill>
                          <a:effectLst/>
                          <a:latin typeface="Calibri" panose="020F0502020204030204" pitchFamily="34" charset="0"/>
                          <a:ea typeface="Times New Roman"/>
                          <a:cs typeface="Arial"/>
                        </a:rPr>
                        <a:t> </a:t>
                      </a:r>
                      <a:r>
                        <a:rPr lang="fr-FR" sz="1800" dirty="0" smtClean="0">
                          <a:solidFill>
                            <a:schemeClr val="tx1"/>
                          </a:solidFill>
                          <a:latin typeface="Calibri" panose="020F0502020204030204" pitchFamily="34" charset="0"/>
                        </a:rPr>
                        <a:t>à </a:t>
                      </a:r>
                      <a:r>
                        <a:rPr lang="fr-FR" sz="1800" b="1" kern="1200" dirty="0" smtClean="0">
                          <a:solidFill>
                            <a:schemeClr val="tx1"/>
                          </a:solidFill>
                          <a:effectLst/>
                          <a:latin typeface="Calibri" panose="020F0502020204030204" pitchFamily="34" charset="0"/>
                          <a:ea typeface="Times New Roman"/>
                          <a:cs typeface="Arial"/>
                        </a:rPr>
                        <a:t> </a:t>
                      </a:r>
                      <a:r>
                        <a:rPr lang="fr-FR" sz="1800" b="1" kern="1200" dirty="0" smtClean="0">
                          <a:solidFill>
                            <a:srgbClr val="000000"/>
                          </a:solidFill>
                          <a:effectLst/>
                          <a:latin typeface="Calibri" panose="020F0502020204030204" pitchFamily="34" charset="0"/>
                          <a:ea typeface="Times New Roman"/>
                          <a:cs typeface="Arial"/>
                        </a:rPr>
                        <a:t>l’intention </a:t>
                      </a:r>
                      <a:r>
                        <a:rPr lang="fr-FR" sz="1800" b="1" kern="1200" dirty="0">
                          <a:solidFill>
                            <a:srgbClr val="000000"/>
                          </a:solidFill>
                          <a:effectLst/>
                          <a:latin typeface="Calibri" panose="020F0502020204030204" pitchFamily="34" charset="0"/>
                          <a:ea typeface="Times New Roman"/>
                          <a:cs typeface="Arial"/>
                        </a:rPr>
                        <a:t>d’aller voter</a:t>
                      </a:r>
                      <a:endParaRPr lang="bg-BG" sz="1100" dirty="0">
                        <a:effectLst/>
                        <a:latin typeface="Calibri" panose="020F0502020204030204" pitchFamily="34" charset="0"/>
                        <a:ea typeface="Calibri"/>
                        <a:cs typeface="Times New Roman"/>
                      </a:endParaRPr>
                    </a:p>
                    <a:p>
                      <a:pPr algn="ctr">
                        <a:lnSpc>
                          <a:spcPct val="115000"/>
                        </a:lnSpc>
                        <a:spcAft>
                          <a:spcPts val="0"/>
                        </a:spcAft>
                      </a:pPr>
                      <a:r>
                        <a:rPr lang="fr-FR" sz="1800" b="1" kern="1200" dirty="0">
                          <a:solidFill>
                            <a:srgbClr val="000000"/>
                          </a:solidFill>
                          <a:effectLst/>
                          <a:latin typeface="Calibri" panose="020F0502020204030204" pitchFamily="34" charset="0"/>
                          <a:ea typeface="Times New Roman"/>
                          <a:cs typeface="Arial"/>
                        </a:rPr>
                        <a:t>/Corrélation entre deux questions – „Allez-vous voter“? + „Comment vous allez voter? “</a:t>
                      </a:r>
                      <a:endParaRPr lang="bg-BG" sz="1100" dirty="0">
                        <a:effectLst/>
                        <a:latin typeface="Calibri" panose="020F0502020204030204" pitchFamily="34" charset="0"/>
                        <a:ea typeface="Calibri"/>
                        <a:cs typeface="Times New Roman"/>
                      </a:endParaRPr>
                    </a:p>
                  </a:txBody>
                  <a:tcPr/>
                </a:tc>
                <a:tc hMerge="1">
                  <a:txBody>
                    <a:bodyPr/>
                    <a:lstStyle/>
                    <a:p>
                      <a:endParaRPr lang="bg-BG"/>
                    </a:p>
                  </a:txBody>
                  <a:tcPr/>
                </a:tc>
                <a:tc hMerge="1">
                  <a:txBody>
                    <a:bodyPr/>
                    <a:lstStyle/>
                    <a:p>
                      <a:endParaRPr lang="bg-BG"/>
                    </a:p>
                  </a:txBody>
                  <a:tcPr/>
                </a:tc>
                <a:tc hMerge="1">
                  <a:txBody>
                    <a:bodyPr/>
                    <a:lstStyle/>
                    <a:p>
                      <a:endParaRPr lang="bg-BG"/>
                    </a:p>
                  </a:txBody>
                  <a:tcPr/>
                </a:tc>
                <a:tc hMerge="1">
                  <a:txBody>
                    <a:bodyPr/>
                    <a:lstStyle/>
                    <a:p>
                      <a:endParaRPr lang="bg-BG"/>
                    </a:p>
                  </a:txBody>
                  <a:tcPr/>
                </a:tc>
              </a:tr>
              <a:tr h="1025345">
                <a:tc>
                  <a:txBody>
                    <a:bodyPr/>
                    <a:lstStyle/>
                    <a:p>
                      <a:pPr>
                        <a:lnSpc>
                          <a:spcPct val="115000"/>
                        </a:lnSpc>
                      </a:pPr>
                      <a:endParaRPr lang="bg-BG" sz="1100">
                        <a:effectLst/>
                        <a:latin typeface="Calibri" panose="020F0502020204030204" pitchFamily="34" charset="0"/>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Octobre</a:t>
                      </a:r>
                      <a:endParaRPr lang="bg-BG" sz="1100" dirty="0">
                        <a:effectLst/>
                        <a:latin typeface="Calibri" panose="020F0502020204030204" pitchFamily="34" charset="0"/>
                        <a:ea typeface="Calibri"/>
                        <a:cs typeface="Times New Roman"/>
                      </a:endParaRPr>
                    </a:p>
                    <a:p>
                      <a:pPr>
                        <a:lnSpc>
                          <a:spcPct val="115000"/>
                        </a:lnSpc>
                        <a:spcAft>
                          <a:spcPts val="0"/>
                        </a:spcAft>
                      </a:pPr>
                      <a:r>
                        <a:rPr lang="fr-FR" sz="1800" b="1" kern="1200" dirty="0">
                          <a:solidFill>
                            <a:srgbClr val="FF0000"/>
                          </a:solidFill>
                          <a:effectLst/>
                          <a:latin typeface="Calibri" panose="020F0502020204030204" pitchFamily="34" charset="0"/>
                          <a:ea typeface="Times New Roman"/>
                          <a:cs typeface="Arial"/>
                        </a:rPr>
                        <a:t>Oui</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Novembre</a:t>
                      </a:r>
                      <a:endParaRPr lang="bg-BG" sz="1100" dirty="0">
                        <a:effectLst/>
                        <a:latin typeface="Calibri" panose="020F0502020204030204" pitchFamily="34" charset="0"/>
                        <a:ea typeface="Calibri"/>
                        <a:cs typeface="Times New Roman"/>
                      </a:endParaRPr>
                    </a:p>
                    <a:p>
                      <a:pPr>
                        <a:lnSpc>
                          <a:spcPct val="115000"/>
                        </a:lnSpc>
                        <a:spcAft>
                          <a:spcPts val="0"/>
                        </a:spcAft>
                      </a:pPr>
                      <a:r>
                        <a:rPr lang="fr-FR" sz="1800" b="1" kern="1200" dirty="0">
                          <a:solidFill>
                            <a:srgbClr val="FF0000"/>
                          </a:solidFill>
                          <a:effectLst/>
                          <a:latin typeface="Calibri" panose="020F0502020204030204" pitchFamily="34" charset="0"/>
                          <a:ea typeface="Times New Roman"/>
                          <a:cs typeface="Arial"/>
                        </a:rPr>
                        <a:t>Oui</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Décembre</a:t>
                      </a:r>
                      <a:endParaRPr lang="bg-BG" sz="1100">
                        <a:effectLst/>
                        <a:latin typeface="Calibri" panose="020F0502020204030204" pitchFamily="34" charset="0"/>
                        <a:ea typeface="Calibri"/>
                        <a:cs typeface="Times New Roman"/>
                      </a:endParaRPr>
                    </a:p>
                    <a:p>
                      <a:pPr>
                        <a:lnSpc>
                          <a:spcPct val="115000"/>
                        </a:lnSpc>
                        <a:spcAft>
                          <a:spcPts val="0"/>
                        </a:spcAft>
                      </a:pPr>
                      <a:r>
                        <a:rPr lang="fr-FR" sz="1800" b="1" kern="1200">
                          <a:solidFill>
                            <a:srgbClr val="FF0000"/>
                          </a:solidFill>
                          <a:effectLst/>
                          <a:latin typeface="Calibri" panose="020F0502020204030204" pitchFamily="34" charset="0"/>
                          <a:ea typeface="Times New Roman"/>
                          <a:cs typeface="Arial"/>
                        </a:rPr>
                        <a:t>Oui</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Janvier</a:t>
                      </a:r>
                      <a:endParaRPr lang="bg-BG" sz="1100">
                        <a:effectLst/>
                        <a:latin typeface="Calibri" panose="020F0502020204030204" pitchFamily="34" charset="0"/>
                        <a:ea typeface="Calibri"/>
                        <a:cs typeface="Times New Roman"/>
                      </a:endParaRPr>
                    </a:p>
                    <a:p>
                      <a:pPr>
                        <a:lnSpc>
                          <a:spcPct val="115000"/>
                        </a:lnSpc>
                        <a:spcAft>
                          <a:spcPts val="0"/>
                        </a:spcAft>
                      </a:pPr>
                      <a:r>
                        <a:rPr lang="fr-FR" sz="1800" b="1" kern="1200">
                          <a:solidFill>
                            <a:srgbClr val="FF0000"/>
                          </a:solidFill>
                          <a:effectLst/>
                          <a:latin typeface="Calibri" panose="020F0502020204030204" pitchFamily="34" charset="0"/>
                          <a:ea typeface="Times New Roman"/>
                          <a:cs typeface="Arial"/>
                        </a:rPr>
                        <a:t>Oui</a:t>
                      </a:r>
                      <a:endParaRPr lang="bg-BG" sz="1100">
                        <a:effectLst/>
                        <a:latin typeface="Calibri" panose="020F0502020204030204" pitchFamily="34" charset="0"/>
                        <a:ea typeface="Calibri"/>
                        <a:cs typeface="Times New Roman"/>
                      </a:endParaRPr>
                    </a:p>
                  </a:txBody>
                  <a:tcPr/>
                </a:tc>
              </a:tr>
              <a:tr h="594050">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S</a:t>
                      </a:r>
                      <a:r>
                        <a:rPr lang="fr-FR" sz="1800" dirty="0">
                          <a:solidFill>
                            <a:srgbClr val="222222"/>
                          </a:solidFill>
                          <a:effectLst/>
                          <a:latin typeface="Calibri" panose="020F0502020204030204" pitchFamily="34" charset="0"/>
                          <a:ea typeface="Calibri"/>
                          <a:cs typeface="Arial"/>
                        </a:rPr>
                        <a:t>ûr</a:t>
                      </a:r>
                      <a:r>
                        <a:rPr lang="fr-FR" sz="1800" kern="1200" dirty="0">
                          <a:solidFill>
                            <a:srgbClr val="000000"/>
                          </a:solidFill>
                          <a:effectLst/>
                          <a:latin typeface="Calibri" panose="020F0502020204030204" pitchFamily="34" charset="0"/>
                          <a:ea typeface="Times New Roman"/>
                          <a:cs typeface="Arial"/>
                        </a:rPr>
                        <a:t>s d’aller vote</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72%</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69%</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68%</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66%</a:t>
                      </a:r>
                      <a:endParaRPr lang="bg-BG" sz="1100">
                        <a:effectLst/>
                        <a:latin typeface="Calibri" panose="020F0502020204030204" pitchFamily="34" charset="0"/>
                        <a:ea typeface="Calibri"/>
                        <a:cs typeface="Times New Roman"/>
                      </a:endParaRPr>
                    </a:p>
                  </a:txBody>
                  <a:tcPr/>
                </a:tc>
              </a:tr>
              <a:tr h="594050">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Hésitation</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60%</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56%</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43%</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39%</a:t>
                      </a:r>
                      <a:endParaRPr lang="bg-BG" sz="1100">
                        <a:effectLst/>
                        <a:latin typeface="Calibri" panose="020F0502020204030204" pitchFamily="34" charset="0"/>
                        <a:ea typeface="Calibri"/>
                        <a:cs typeface="Times New Roman"/>
                      </a:endParaRPr>
                    </a:p>
                  </a:txBody>
                  <a:tcPr/>
                </a:tc>
              </a:tr>
              <a:tr h="594050">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Ne vont pas aller voter</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a:solidFill>
                            <a:srgbClr val="000000"/>
                          </a:solidFill>
                          <a:effectLst/>
                          <a:latin typeface="Calibri" panose="020F0502020204030204" pitchFamily="34" charset="0"/>
                          <a:ea typeface="Times New Roman"/>
                          <a:cs typeface="Arial"/>
                        </a:rPr>
                        <a:t>10%</a:t>
                      </a:r>
                      <a:endParaRPr lang="bg-BG" sz="110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   8%</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  5%</a:t>
                      </a:r>
                      <a:endParaRPr lang="bg-BG" sz="1100" dirty="0">
                        <a:effectLst/>
                        <a:latin typeface="Calibri" panose="020F0502020204030204" pitchFamily="34" charset="0"/>
                        <a:ea typeface="Calibri"/>
                        <a:cs typeface="Times New Roman"/>
                      </a:endParaRPr>
                    </a:p>
                  </a:txBody>
                  <a:tcPr/>
                </a:tc>
                <a:tc>
                  <a:txBody>
                    <a:bodyPr/>
                    <a:lstStyle/>
                    <a:p>
                      <a:pPr>
                        <a:lnSpc>
                          <a:spcPct val="115000"/>
                        </a:lnSpc>
                        <a:spcAft>
                          <a:spcPts val="0"/>
                        </a:spcAft>
                      </a:pPr>
                      <a:r>
                        <a:rPr lang="fr-FR" sz="1800" kern="1200" dirty="0">
                          <a:solidFill>
                            <a:srgbClr val="000000"/>
                          </a:solidFill>
                          <a:effectLst/>
                          <a:latin typeface="Calibri" panose="020F0502020204030204" pitchFamily="34" charset="0"/>
                          <a:ea typeface="Times New Roman"/>
                          <a:cs typeface="Arial"/>
                        </a:rPr>
                        <a:t>  2%</a:t>
                      </a:r>
                      <a:endParaRPr lang="bg-BG" sz="1100" dirty="0">
                        <a:effectLst/>
                        <a:latin typeface="Calibri" panose="020F0502020204030204" pitchFamily="34" charset="0"/>
                        <a:ea typeface="Calibri"/>
                        <a:cs typeface="Times New Roman"/>
                      </a:endParaRPr>
                    </a:p>
                  </a:txBody>
                  <a:tcPr/>
                </a:tc>
              </a:tr>
            </a:tbl>
          </a:graphicData>
        </a:graphic>
      </p:graphicFrame>
    </p:spTree>
    <p:extLst>
      <p:ext uri="{BB962C8B-B14F-4D97-AF65-F5344CB8AC3E}">
        <p14:creationId xmlns="" xmlns:p14="http://schemas.microsoft.com/office/powerpoint/2010/main" val="167848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sz="1800" b="1" dirty="0" smtClean="0">
                <a:solidFill>
                  <a:schemeClr val="accent1">
                    <a:lumMod val="75000"/>
                  </a:schemeClr>
                </a:solidFill>
              </a:rPr>
              <a:t>INTENTION DU VOTE AUX ELECTIONS EUROPEENNES</a:t>
            </a:r>
            <a:br>
              <a:rPr lang="fr-FR" sz="1800" b="1" dirty="0" smtClean="0">
                <a:solidFill>
                  <a:schemeClr val="accent1">
                    <a:lumMod val="75000"/>
                  </a:schemeClr>
                </a:solidFill>
              </a:rPr>
            </a:br>
            <a:r>
              <a:rPr lang="fr-FR" sz="1800" b="1" dirty="0" smtClean="0">
                <a:solidFill>
                  <a:schemeClr val="accent1">
                    <a:lumMod val="75000"/>
                  </a:schemeClr>
                </a:solidFill>
              </a:rPr>
              <a:t>/CREER DE PROFILES SOCIAUX, DES PROFILES DE MOBILISATION, DES PROFILES SELON LES DIFFERENTS ELEMENTS DE L’OFFRE ELECTORALE/</a:t>
            </a:r>
            <a:endParaRPr lang="fr-FR" sz="1800" b="1" dirty="0">
              <a:solidFill>
                <a:schemeClr val="accent1">
                  <a:lumMod val="75000"/>
                </a:schemeClr>
              </a:solidFill>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739071099"/>
              </p:ext>
            </p:extLst>
          </p:nvPr>
        </p:nvGraphicFramePr>
        <p:xfrm>
          <a:off x="251519" y="1628800"/>
          <a:ext cx="8640961" cy="5170444"/>
        </p:xfrm>
        <a:graphic>
          <a:graphicData uri="http://schemas.openxmlformats.org/drawingml/2006/table">
            <a:tbl>
              <a:tblPr firstRow="1" bandRow="1">
                <a:solidFill>
                  <a:schemeClr val="bg2">
                    <a:lumMod val="75000"/>
                  </a:schemeClr>
                </a:solidFill>
                <a:tableStyleId>{5C22544A-7EE6-4342-B048-85BDC9FD1C3A}</a:tableStyleId>
              </a:tblPr>
              <a:tblGrid>
                <a:gridCol w="1624796"/>
                <a:gridCol w="1039501"/>
                <a:gridCol w="1368152"/>
                <a:gridCol w="2245172"/>
                <a:gridCol w="992141"/>
                <a:gridCol w="1371199"/>
              </a:tblGrid>
              <a:tr h="832192">
                <a:tc>
                  <a:txBody>
                    <a:bodyPr/>
                    <a:lstStyle/>
                    <a:p>
                      <a:r>
                        <a:rPr lang="fr-FR" sz="1500" noProof="0" dirty="0" smtClean="0">
                          <a:solidFill>
                            <a:schemeClr val="tx1"/>
                          </a:solidFill>
                          <a:latin typeface="Calibri" panose="020F0502020204030204" pitchFamily="34" charset="0"/>
                        </a:rPr>
                        <a:t>Vote pour le parti …</a:t>
                      </a:r>
                      <a:endParaRPr lang="fr-FR" sz="1500" noProof="0" dirty="0">
                        <a:solidFill>
                          <a:schemeClr val="tx1"/>
                        </a:solidFill>
                        <a:latin typeface="Calibri" panose="020F0502020204030204" pitchFamily="34" charset="0"/>
                      </a:endParaRPr>
                    </a:p>
                  </a:txBody>
                  <a:tcPr>
                    <a:solidFill>
                      <a:schemeClr val="bg2">
                        <a:lumMod val="90000"/>
                      </a:schemeClr>
                    </a:solidFill>
                  </a:tcPr>
                </a:tc>
                <a:tc>
                  <a:txBody>
                    <a:bodyPr/>
                    <a:lstStyle/>
                    <a:p>
                      <a:pPr algn="ctr"/>
                      <a:r>
                        <a:rPr lang="fr-FR" sz="1500" noProof="0" dirty="0" smtClean="0">
                          <a:solidFill>
                            <a:schemeClr val="tx1"/>
                          </a:solidFill>
                          <a:latin typeface="Calibri" panose="020F0502020204030204" pitchFamily="34" charset="0"/>
                        </a:rPr>
                        <a:t>Base</a:t>
                      </a:r>
                      <a:r>
                        <a:rPr lang="fr-FR" sz="1500" baseline="0" noProof="0" dirty="0" smtClean="0">
                          <a:solidFill>
                            <a:schemeClr val="tx1"/>
                          </a:solidFill>
                          <a:latin typeface="Calibri" panose="020F0502020204030204" pitchFamily="34" charset="0"/>
                        </a:rPr>
                        <a:t> – </a:t>
                      </a:r>
                    </a:p>
                    <a:p>
                      <a:pPr algn="ctr"/>
                      <a:r>
                        <a:rPr lang="fr-FR" sz="1500" baseline="0" noProof="0" dirty="0" smtClean="0">
                          <a:solidFill>
                            <a:schemeClr val="tx1"/>
                          </a:solidFill>
                          <a:latin typeface="Calibri" panose="020F0502020204030204" pitchFamily="34" charset="0"/>
                        </a:rPr>
                        <a:t>Tous les électeurs</a:t>
                      </a:r>
                      <a:endParaRPr lang="fr-FR" sz="1500" noProof="0" dirty="0">
                        <a:solidFill>
                          <a:schemeClr val="tx1"/>
                        </a:solidFill>
                        <a:latin typeface="Calibri" panose="020F0502020204030204" pitchFamily="34" charset="0"/>
                      </a:endParaRPr>
                    </a:p>
                  </a:txBody>
                  <a:tcPr>
                    <a:solidFill>
                      <a:schemeClr val="bg2"/>
                    </a:solidFill>
                  </a:tcPr>
                </a:tc>
                <a:tc>
                  <a:txBody>
                    <a:bodyPr/>
                    <a:lstStyle/>
                    <a:p>
                      <a:pPr algn="ctr"/>
                      <a:r>
                        <a:rPr lang="fr-FR" sz="1500" noProof="0" dirty="0" smtClean="0">
                          <a:solidFill>
                            <a:schemeClr val="tx1"/>
                          </a:solidFill>
                          <a:latin typeface="Calibri" panose="020F0502020204030204" pitchFamily="34" charset="0"/>
                        </a:rPr>
                        <a:t>Base – s</a:t>
                      </a:r>
                      <a:r>
                        <a:rPr lang="fr-FR" sz="1500" dirty="0" err="1" smtClean="0">
                          <a:solidFill>
                            <a:srgbClr val="222222"/>
                          </a:solidFill>
                          <a:effectLst/>
                          <a:latin typeface="Calibri" panose="020F0502020204030204" pitchFamily="34" charset="0"/>
                          <a:ea typeface="Calibri"/>
                          <a:cs typeface="Arial"/>
                        </a:rPr>
                        <a:t>ûr</a:t>
                      </a:r>
                      <a:r>
                        <a:rPr lang="fr-FR" sz="1500" kern="1200" dirty="0" err="1" smtClean="0">
                          <a:solidFill>
                            <a:srgbClr val="000000"/>
                          </a:solidFill>
                          <a:effectLst/>
                          <a:latin typeface="Calibri" panose="020F0502020204030204" pitchFamily="34" charset="0"/>
                          <a:ea typeface="Times New Roman"/>
                          <a:cs typeface="Arial"/>
                        </a:rPr>
                        <a:t>s</a:t>
                      </a:r>
                      <a:r>
                        <a:rPr lang="fr-FR" sz="1500" noProof="0" dirty="0" smtClean="0">
                          <a:solidFill>
                            <a:schemeClr val="tx1"/>
                          </a:solidFill>
                          <a:latin typeface="Calibri" panose="020F0502020204030204" pitchFamily="34" charset="0"/>
                        </a:rPr>
                        <a:t> d’aller</a:t>
                      </a:r>
                      <a:r>
                        <a:rPr lang="fr-FR" sz="1500" baseline="0" noProof="0" dirty="0" smtClean="0">
                          <a:solidFill>
                            <a:schemeClr val="tx1"/>
                          </a:solidFill>
                          <a:latin typeface="Calibri" panose="020F0502020204030204" pitchFamily="34" charset="0"/>
                        </a:rPr>
                        <a:t> voter</a:t>
                      </a:r>
                      <a:endParaRPr lang="fr-FR" sz="1500" noProof="0" dirty="0">
                        <a:solidFill>
                          <a:schemeClr val="tx1"/>
                        </a:solidFill>
                        <a:latin typeface="Calibri" panose="020F0502020204030204" pitchFamily="34" charset="0"/>
                      </a:endParaRPr>
                    </a:p>
                  </a:txBody>
                  <a:tcPr>
                    <a:solidFill>
                      <a:schemeClr val="bg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500" noProof="0" dirty="0" smtClean="0">
                          <a:solidFill>
                            <a:schemeClr val="tx1"/>
                          </a:solidFill>
                          <a:latin typeface="Calibri" panose="020F0502020204030204" pitchFamily="34" charset="0"/>
                        </a:rPr>
                        <a:t>Vote  si</a:t>
                      </a:r>
                      <a:r>
                        <a:rPr lang="fr-FR" sz="1500" baseline="0" noProof="0" dirty="0" smtClean="0">
                          <a:solidFill>
                            <a:schemeClr val="tx1"/>
                          </a:solidFill>
                          <a:latin typeface="Calibri" panose="020F0502020204030204" pitchFamily="34" charset="0"/>
                        </a:rPr>
                        <a:t> en tête de la liste est: </a:t>
                      </a:r>
                      <a:endParaRPr lang="fr-FR" sz="1500" noProof="0" dirty="0" smtClean="0">
                        <a:solidFill>
                          <a:schemeClr val="tx1"/>
                        </a:solidFill>
                        <a:latin typeface="Calibri" panose="020F0502020204030204" pitchFamily="34" charset="0"/>
                      </a:endParaRPr>
                    </a:p>
                  </a:txBody>
                  <a:tcPr>
                    <a:solidFill>
                      <a:schemeClr val="accent5">
                        <a:lumMod val="40000"/>
                        <a:lumOff val="60000"/>
                      </a:schemeClr>
                    </a:solidFill>
                  </a:tcPr>
                </a:tc>
                <a:tc>
                  <a:txBody>
                    <a:bodyPr/>
                    <a:lstStyle/>
                    <a:p>
                      <a:pPr algn="ctr"/>
                      <a:r>
                        <a:rPr lang="fr-FR" sz="1500" noProof="0" dirty="0" smtClean="0">
                          <a:solidFill>
                            <a:schemeClr val="tx1"/>
                          </a:solidFill>
                          <a:latin typeface="Calibri" panose="020F0502020204030204" pitchFamily="34" charset="0"/>
                        </a:rPr>
                        <a:t>Base</a:t>
                      </a:r>
                      <a:r>
                        <a:rPr lang="fr-FR" sz="1500" baseline="0" noProof="0" dirty="0" smtClean="0">
                          <a:solidFill>
                            <a:schemeClr val="tx1"/>
                          </a:solidFill>
                          <a:latin typeface="Calibri" panose="020F0502020204030204" pitchFamily="34" charset="0"/>
                        </a:rPr>
                        <a:t> – tous les électeurs</a:t>
                      </a:r>
                      <a:endParaRPr lang="fr-FR" sz="1500" noProof="0" dirty="0">
                        <a:solidFill>
                          <a:schemeClr val="tx1"/>
                        </a:solidFill>
                        <a:latin typeface="Calibri" panose="020F0502020204030204" pitchFamily="34" charset="0"/>
                      </a:endParaRPr>
                    </a:p>
                  </a:txBody>
                  <a:tcPr>
                    <a:solidFill>
                      <a:schemeClr val="accent3">
                        <a:lumMod val="60000"/>
                        <a:lumOff val="40000"/>
                      </a:schemeClr>
                    </a:solidFill>
                  </a:tcPr>
                </a:tc>
                <a:tc>
                  <a:txBody>
                    <a:bodyPr/>
                    <a:lstStyle/>
                    <a:p>
                      <a:pPr algn="ctr"/>
                      <a:r>
                        <a:rPr lang="fr-FR" sz="1500" noProof="0" dirty="0" smtClean="0">
                          <a:solidFill>
                            <a:schemeClr val="tx1"/>
                          </a:solidFill>
                          <a:latin typeface="Calibri" panose="020F0502020204030204" pitchFamily="34" charset="0"/>
                        </a:rPr>
                        <a:t>Base – s</a:t>
                      </a:r>
                      <a:r>
                        <a:rPr lang="fr-FR" sz="1500" dirty="0" err="1" smtClean="0">
                          <a:solidFill>
                            <a:srgbClr val="222222"/>
                          </a:solidFill>
                          <a:effectLst/>
                          <a:latin typeface="Calibri" panose="020F0502020204030204" pitchFamily="34" charset="0"/>
                          <a:ea typeface="Calibri"/>
                          <a:cs typeface="Arial"/>
                        </a:rPr>
                        <a:t>ûr</a:t>
                      </a:r>
                      <a:r>
                        <a:rPr lang="fr-FR" sz="1500" kern="1200" dirty="0" err="1" smtClean="0">
                          <a:solidFill>
                            <a:srgbClr val="000000"/>
                          </a:solidFill>
                          <a:effectLst/>
                          <a:latin typeface="Calibri" panose="020F0502020204030204" pitchFamily="34" charset="0"/>
                          <a:ea typeface="Times New Roman"/>
                          <a:cs typeface="Arial"/>
                        </a:rPr>
                        <a:t>s</a:t>
                      </a:r>
                      <a:r>
                        <a:rPr lang="fr-FR" sz="1500" noProof="0" dirty="0" smtClean="0">
                          <a:solidFill>
                            <a:schemeClr val="tx1"/>
                          </a:solidFill>
                          <a:latin typeface="Calibri" panose="020F0502020204030204" pitchFamily="34" charset="0"/>
                        </a:rPr>
                        <a:t> d’aller</a:t>
                      </a:r>
                      <a:r>
                        <a:rPr lang="fr-FR" sz="1500" baseline="0" noProof="0" dirty="0" smtClean="0">
                          <a:solidFill>
                            <a:schemeClr val="tx1"/>
                          </a:solidFill>
                          <a:latin typeface="Calibri" panose="020F0502020204030204" pitchFamily="34" charset="0"/>
                        </a:rPr>
                        <a:t> voter</a:t>
                      </a:r>
                      <a:endParaRPr lang="fr-FR" sz="1500" noProof="0" dirty="0">
                        <a:solidFill>
                          <a:schemeClr val="tx1"/>
                        </a:solidFill>
                        <a:latin typeface="Calibri" panose="020F0502020204030204" pitchFamily="34" charset="0"/>
                      </a:endParaRPr>
                    </a:p>
                  </a:txBody>
                  <a:tcPr>
                    <a:solidFill>
                      <a:schemeClr val="accent3">
                        <a:lumMod val="75000"/>
                      </a:schemeClr>
                    </a:solidFill>
                  </a:tcPr>
                </a:tc>
              </a:tr>
              <a:tr h="470911">
                <a:tc>
                  <a:txBody>
                    <a:bodyPr/>
                    <a:lstStyle/>
                    <a:p>
                      <a:r>
                        <a:rPr lang="fr-FR" sz="1500" b="1" noProof="0" dirty="0" smtClean="0">
                          <a:latin typeface="Calibri" panose="020F0502020204030204" pitchFamily="34" charset="0"/>
                        </a:rPr>
                        <a:t>Le parti А</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16</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33,0</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u="sng" kern="1200" noProof="0" dirty="0" smtClean="0">
                          <a:solidFill>
                            <a:schemeClr val="dk1"/>
                          </a:solidFill>
                          <a:latin typeface="Calibri" panose="020F0502020204030204" pitchFamily="34" charset="0"/>
                          <a:ea typeface="+mn-ea"/>
                          <a:cs typeface="+mn-cs"/>
                        </a:rPr>
                        <a:t>Le</a:t>
                      </a:r>
                      <a:r>
                        <a:rPr lang="fr-FR" sz="1500" b="1" u="sng" kern="1200" baseline="0" noProof="0" dirty="0" smtClean="0">
                          <a:solidFill>
                            <a:schemeClr val="dk1"/>
                          </a:solidFill>
                          <a:latin typeface="Calibri" panose="020F0502020204030204" pitchFamily="34" charset="0"/>
                          <a:ea typeface="+mn-ea"/>
                          <a:cs typeface="+mn-cs"/>
                        </a:rPr>
                        <a:t> p</a:t>
                      </a:r>
                      <a:r>
                        <a:rPr lang="fr-FR" sz="1500" b="1" u="sng" kern="1200" noProof="0" dirty="0" smtClean="0">
                          <a:solidFill>
                            <a:schemeClr val="dk1"/>
                          </a:solidFill>
                          <a:latin typeface="Calibri" panose="020F0502020204030204" pitchFamily="34" charset="0"/>
                          <a:ea typeface="+mn-ea"/>
                          <a:cs typeface="+mn-cs"/>
                        </a:rPr>
                        <a:t>arti А  - En tête avec Х</a:t>
                      </a:r>
                      <a:endParaRPr lang="fr-FR" sz="1500" b="1" kern="1200" noProof="0" dirty="0">
                        <a:solidFill>
                          <a:schemeClr val="dk1"/>
                        </a:solidFill>
                        <a:latin typeface="Calibri" panose="020F0502020204030204" pitchFamily="34" charset="0"/>
                        <a:ea typeface="+mn-ea"/>
                        <a:cs typeface="+mn-cs"/>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14,0</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28</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Le parti B</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18</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28,0</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u="sng" kern="1200" noProof="0" dirty="0" smtClean="0">
                          <a:solidFill>
                            <a:schemeClr val="dk1"/>
                          </a:solidFill>
                          <a:latin typeface="Calibri" panose="020F0502020204030204" pitchFamily="34" charset="0"/>
                          <a:ea typeface="+mn-ea"/>
                          <a:cs typeface="+mn-cs"/>
                        </a:rPr>
                        <a:t>Le</a:t>
                      </a:r>
                      <a:r>
                        <a:rPr lang="fr-FR" sz="1500" b="1" u="sng" kern="1200" baseline="0" noProof="0" dirty="0" smtClean="0">
                          <a:solidFill>
                            <a:schemeClr val="dk1"/>
                          </a:solidFill>
                          <a:latin typeface="Calibri" panose="020F0502020204030204" pitchFamily="34" charset="0"/>
                          <a:ea typeface="+mn-ea"/>
                          <a:cs typeface="+mn-cs"/>
                        </a:rPr>
                        <a:t> p</a:t>
                      </a:r>
                      <a:r>
                        <a:rPr lang="fr-FR" sz="1500" b="1" u="sng" kern="1200" noProof="0" dirty="0" smtClean="0">
                          <a:solidFill>
                            <a:schemeClr val="dk1"/>
                          </a:solidFill>
                          <a:latin typeface="Calibri" panose="020F0502020204030204" pitchFamily="34" charset="0"/>
                          <a:ea typeface="+mn-ea"/>
                          <a:cs typeface="+mn-cs"/>
                        </a:rPr>
                        <a:t>arti</a:t>
                      </a:r>
                      <a:r>
                        <a:rPr lang="fr-FR" sz="1500" b="1" u="sng" kern="1200" baseline="0" noProof="0" dirty="0" smtClean="0">
                          <a:solidFill>
                            <a:schemeClr val="dk1"/>
                          </a:solidFill>
                          <a:latin typeface="Calibri" panose="020F0502020204030204" pitchFamily="34" charset="0"/>
                          <a:ea typeface="+mn-ea"/>
                          <a:cs typeface="+mn-cs"/>
                        </a:rPr>
                        <a:t> B</a:t>
                      </a:r>
                      <a:r>
                        <a:rPr lang="fr-FR" sz="1500" b="1" u="sng" kern="1200" noProof="0" dirty="0" smtClean="0">
                          <a:solidFill>
                            <a:schemeClr val="dk1"/>
                          </a:solidFill>
                          <a:latin typeface="Calibri" panose="020F0502020204030204" pitchFamily="34" charset="0"/>
                          <a:ea typeface="+mn-ea"/>
                          <a:cs typeface="+mn-cs"/>
                        </a:rPr>
                        <a:t> – </a:t>
                      </a:r>
                      <a:r>
                        <a:rPr lang="fr-FR" sz="1500" b="1" u="sng" kern="1200" baseline="0" noProof="0" dirty="0" smtClean="0">
                          <a:solidFill>
                            <a:schemeClr val="dk1"/>
                          </a:solidFill>
                          <a:latin typeface="Calibri" panose="020F0502020204030204" pitchFamily="34" charset="0"/>
                          <a:ea typeface="+mn-ea"/>
                          <a:cs typeface="+mn-cs"/>
                        </a:rPr>
                        <a:t> En tête avec У</a:t>
                      </a:r>
                      <a:endParaRPr lang="fr-FR" sz="1500" b="1" u="sng" kern="1200" noProof="0" dirty="0">
                        <a:solidFill>
                          <a:schemeClr val="dk1"/>
                        </a:solidFill>
                        <a:latin typeface="Calibri" panose="020F0502020204030204" pitchFamily="34" charset="0"/>
                        <a:ea typeface="+mn-ea"/>
                        <a:cs typeface="+mn-cs"/>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21</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31</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Le parti</a:t>
                      </a:r>
                      <a:r>
                        <a:rPr lang="fr-FR" sz="1500" b="1" baseline="0" noProof="0" dirty="0" smtClean="0">
                          <a:latin typeface="Calibri" panose="020F0502020204030204" pitchFamily="34" charset="0"/>
                        </a:rPr>
                        <a:t> С</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12,0</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u="sng" kern="1200" noProof="0" dirty="0" smtClean="0">
                          <a:solidFill>
                            <a:schemeClr val="dk1"/>
                          </a:solidFill>
                          <a:latin typeface="Calibri" panose="020F0502020204030204" pitchFamily="34" charset="0"/>
                          <a:ea typeface="+mn-ea"/>
                          <a:cs typeface="+mn-cs"/>
                        </a:rPr>
                        <a:t>Le</a:t>
                      </a:r>
                      <a:r>
                        <a:rPr lang="fr-FR" sz="1500" b="1" u="sng" kern="1200" baseline="0" noProof="0" dirty="0" smtClean="0">
                          <a:solidFill>
                            <a:schemeClr val="dk1"/>
                          </a:solidFill>
                          <a:latin typeface="Calibri" panose="020F0502020204030204" pitchFamily="34" charset="0"/>
                          <a:ea typeface="+mn-ea"/>
                          <a:cs typeface="+mn-cs"/>
                        </a:rPr>
                        <a:t> p</a:t>
                      </a:r>
                      <a:r>
                        <a:rPr lang="fr-FR" sz="1500" b="1" u="sng" kern="1200" noProof="0" dirty="0" smtClean="0">
                          <a:solidFill>
                            <a:schemeClr val="dk1"/>
                          </a:solidFill>
                          <a:latin typeface="Calibri" panose="020F0502020204030204" pitchFamily="34" charset="0"/>
                          <a:ea typeface="+mn-ea"/>
                          <a:cs typeface="+mn-cs"/>
                        </a:rPr>
                        <a:t>arti  С</a:t>
                      </a:r>
                      <a:r>
                        <a:rPr lang="fr-FR" sz="1500" b="1" u="sng" kern="1200" baseline="0" noProof="0" dirty="0" smtClean="0">
                          <a:solidFill>
                            <a:schemeClr val="dk1"/>
                          </a:solidFill>
                          <a:latin typeface="Calibri" panose="020F0502020204030204" pitchFamily="34" charset="0"/>
                          <a:ea typeface="+mn-ea"/>
                          <a:cs typeface="+mn-cs"/>
                        </a:rPr>
                        <a:t> – En tête avec Z </a:t>
                      </a:r>
                      <a:endParaRPr lang="fr-FR" sz="1500" b="1" u="sng" kern="1200" noProof="0" dirty="0">
                        <a:solidFill>
                          <a:schemeClr val="dk1"/>
                        </a:solidFill>
                        <a:latin typeface="Calibri" panose="020F0502020204030204" pitchFamily="34" charset="0"/>
                        <a:ea typeface="+mn-ea"/>
                        <a:cs typeface="+mn-cs"/>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12</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4</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528322">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5,1</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6,5</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4</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4</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528322">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5</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3</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6</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6,8</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6,0</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9,0</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346747">
                <a:tc>
                  <a:txBody>
                    <a:bodyPr/>
                    <a:lstStyle/>
                    <a:p>
                      <a:r>
                        <a:rPr lang="fr-FR" sz="1500" b="1" noProof="0" dirty="0" smtClean="0">
                          <a:latin typeface="Calibri" panose="020F0502020204030204" pitchFamily="34" charset="0"/>
                        </a:rPr>
                        <a:t>……………..</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2,1</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2,7</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bg2">
                        <a:lumMod val="75000"/>
                      </a:schemeClr>
                    </a:solidFill>
                  </a:tcPr>
                </a:tc>
                <a:tc>
                  <a:txBody>
                    <a:bodyPr/>
                    <a:lstStyle/>
                    <a:p>
                      <a:pPr algn="ctr" fontAlgn="ct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5">
                        <a:lumMod val="40000"/>
                        <a:lumOff val="60000"/>
                      </a:schemeClr>
                    </a:solidFill>
                  </a:tcPr>
                </a:tc>
                <a:tc>
                  <a:txBody>
                    <a:bodyPr/>
                    <a:lstStyle/>
                    <a:p>
                      <a:pPr algn="ctr" fontAlgn="ctr"/>
                      <a:r>
                        <a:rPr lang="fr-FR" sz="1500" b="1" i="0" u="none" strike="noStrike" noProof="0" dirty="0" smtClean="0">
                          <a:solidFill>
                            <a:srgbClr val="000000"/>
                          </a:solidFill>
                          <a:effectLst/>
                          <a:latin typeface="Calibri" panose="020F0502020204030204" pitchFamily="34" charset="0"/>
                        </a:rPr>
                        <a:t>3,2</a:t>
                      </a:r>
                      <a:endParaRPr lang="fr-FR" sz="1500" b="1" i="0" u="none" strike="noStrike" noProof="0" dirty="0">
                        <a:solidFill>
                          <a:srgbClr val="000000"/>
                        </a:solidFill>
                        <a:effectLst/>
                        <a:latin typeface="Calibri" panose="020F0502020204030204" pitchFamily="34" charset="0"/>
                      </a:endParaRPr>
                    </a:p>
                  </a:txBody>
                  <a:tcPr marL="9525" marR="9525" marT="9525" marB="0" anchor="ctr">
                    <a:solidFill>
                      <a:schemeClr val="accent3">
                        <a:lumMod val="60000"/>
                        <a:lumOff val="40000"/>
                      </a:schemeClr>
                    </a:solidFill>
                  </a:tcPr>
                </a:tc>
                <a:tc>
                  <a:txBody>
                    <a:bodyPr/>
                    <a:lstStyle/>
                    <a:p>
                      <a:pPr algn="ctr"/>
                      <a:r>
                        <a:rPr lang="fr-FR" sz="1500" b="1" i="0" u="none" strike="noStrike" kern="1200" noProof="0" dirty="0" smtClean="0">
                          <a:solidFill>
                            <a:srgbClr val="000000"/>
                          </a:solidFill>
                          <a:effectLst/>
                          <a:latin typeface="Calibri" panose="020F0502020204030204" pitchFamily="34" charset="0"/>
                          <a:ea typeface="+mn-ea"/>
                          <a:cs typeface="+mn-cs"/>
                        </a:rPr>
                        <a:t>2,5</a:t>
                      </a:r>
                      <a:endParaRPr lang="fr-FR" sz="1500" b="1" i="0" u="none" strike="noStrike" kern="1200" noProof="0" dirty="0">
                        <a:solidFill>
                          <a:srgbClr val="000000"/>
                        </a:solidFill>
                        <a:effectLst/>
                        <a:latin typeface="Calibri" panose="020F0502020204030204" pitchFamily="34" charset="0"/>
                        <a:ea typeface="+mn-ea"/>
                        <a:cs typeface="+mn-cs"/>
                      </a:endParaRPr>
                    </a:p>
                  </a:txBody>
                  <a:tcPr anchor="ctr">
                    <a:solidFill>
                      <a:schemeClr val="accent3">
                        <a:lumMod val="75000"/>
                      </a:schemeClr>
                    </a:solidFill>
                  </a:tcPr>
                </a:tc>
              </a:tr>
              <a:tr h="528322">
                <a:tc>
                  <a:txBody>
                    <a:bodyPr/>
                    <a:lstStyle/>
                    <a:p>
                      <a:r>
                        <a:rPr lang="fr-FR" sz="1500" b="1" noProof="0" dirty="0" smtClean="0">
                          <a:latin typeface="Calibri" panose="020F0502020204030204" pitchFamily="34" charset="0"/>
                        </a:rPr>
                        <a:t>Ne vont pas voter</a:t>
                      </a:r>
                      <a:endParaRPr lang="fr-FR" sz="1500" b="1" noProof="0" dirty="0">
                        <a:latin typeface="Calibri" panose="020F0502020204030204" pitchFamily="34" charset="0"/>
                      </a:endParaRPr>
                    </a:p>
                  </a:txBody>
                  <a:tcPr>
                    <a:solidFill>
                      <a:schemeClr val="bg2">
                        <a:lumMod val="90000"/>
                      </a:schemeClr>
                    </a:solidFill>
                  </a:tcPr>
                </a:tc>
                <a:tc>
                  <a:txBody>
                    <a:bodyPr/>
                    <a:lstStyle/>
                    <a:p>
                      <a:pPr algn="ctr" fontAlgn="ctr"/>
                      <a:r>
                        <a:rPr lang="fr-FR" sz="1500" b="1" i="0" u="none" strike="noStrike" noProof="0" dirty="0" smtClean="0">
                          <a:solidFill>
                            <a:srgbClr val="FF0000"/>
                          </a:solidFill>
                          <a:effectLst/>
                          <a:latin typeface="Calibri" panose="020F0502020204030204" pitchFamily="34" charset="0"/>
                        </a:rPr>
                        <a:t>41,9</a:t>
                      </a:r>
                      <a:endParaRPr lang="fr-FR" sz="1500" b="1" i="0" u="none" strike="noStrike" noProof="0" dirty="0">
                        <a:solidFill>
                          <a:srgbClr val="FF0000"/>
                        </a:solidFill>
                        <a:effectLst/>
                        <a:latin typeface="Calibri" panose="020F0502020204030204" pitchFamily="34" charset="0"/>
                      </a:endParaRPr>
                    </a:p>
                  </a:txBody>
                  <a:tcPr marL="9525" marR="9525" marT="9525" marB="0" anchor="ctr">
                    <a:solidFill>
                      <a:schemeClr val="bg2"/>
                    </a:solidFill>
                  </a:tcPr>
                </a:tc>
                <a:tc>
                  <a:txBody>
                    <a:bodyPr/>
                    <a:lstStyle/>
                    <a:p>
                      <a:pPr algn="ctr"/>
                      <a:endParaRPr lang="fr-FR" sz="1500" b="1" noProof="0" dirty="0">
                        <a:latin typeface="Calibri" panose="020F0502020204030204" pitchFamily="34" charset="0"/>
                      </a:endParaRPr>
                    </a:p>
                  </a:txBody>
                  <a:tcPr>
                    <a:solidFill>
                      <a:schemeClr val="bg2">
                        <a:lumMod val="75000"/>
                      </a:schemeClr>
                    </a:solidFill>
                  </a:tcPr>
                </a:tc>
                <a:tc>
                  <a:txBody>
                    <a:bodyPr/>
                    <a:lstStyle/>
                    <a:p>
                      <a:endParaRPr lang="fr-FR" sz="1500" noProof="0" dirty="0">
                        <a:latin typeface="Calibri" panose="020F0502020204030204" pitchFamily="34" charset="0"/>
                      </a:endParaRPr>
                    </a:p>
                  </a:txBody>
                  <a:tcPr>
                    <a:solidFill>
                      <a:schemeClr val="accent5">
                        <a:lumMod val="40000"/>
                        <a:lumOff val="60000"/>
                      </a:schemeClr>
                    </a:solidFill>
                  </a:tcPr>
                </a:tc>
                <a:tc>
                  <a:txBody>
                    <a:bodyPr/>
                    <a:lstStyle/>
                    <a:p>
                      <a:pPr algn="ctr"/>
                      <a:r>
                        <a:rPr lang="fr-FR" sz="1500" b="1" i="0" u="none" strike="noStrike" kern="1200" noProof="0" dirty="0" smtClean="0">
                          <a:solidFill>
                            <a:srgbClr val="FF0000"/>
                          </a:solidFill>
                          <a:effectLst/>
                          <a:latin typeface="Calibri" panose="020F0502020204030204" pitchFamily="34" charset="0"/>
                          <a:ea typeface="+mn-ea"/>
                          <a:cs typeface="+mn-cs"/>
                        </a:rPr>
                        <a:t>37,2</a:t>
                      </a:r>
                      <a:endParaRPr lang="fr-FR" sz="1500" b="1" i="0" u="none" strike="noStrike" kern="1200" noProof="0" dirty="0">
                        <a:solidFill>
                          <a:srgbClr val="FF0000"/>
                        </a:solidFill>
                        <a:effectLst/>
                        <a:latin typeface="Calibri" panose="020F0502020204030204" pitchFamily="34" charset="0"/>
                        <a:ea typeface="+mn-ea"/>
                        <a:cs typeface="+mn-cs"/>
                      </a:endParaRPr>
                    </a:p>
                  </a:txBody>
                  <a:tcPr anchor="ctr">
                    <a:solidFill>
                      <a:schemeClr val="accent3">
                        <a:lumMod val="60000"/>
                        <a:lumOff val="40000"/>
                      </a:schemeClr>
                    </a:solidFill>
                  </a:tcPr>
                </a:tc>
                <a:tc>
                  <a:txBody>
                    <a:bodyPr/>
                    <a:lstStyle/>
                    <a:p>
                      <a:endParaRPr lang="fr-FR" sz="1500" b="1" kern="1200" noProof="0" dirty="0">
                        <a:solidFill>
                          <a:schemeClr val="dk1"/>
                        </a:solidFill>
                        <a:latin typeface="Calibri" panose="020F0502020204030204" pitchFamily="34" charset="0"/>
                        <a:ea typeface="+mn-ea"/>
                        <a:cs typeface="+mn-cs"/>
                      </a:endParaRPr>
                    </a:p>
                  </a:txBody>
                  <a:tcPr>
                    <a:solidFill>
                      <a:schemeClr val="accent3">
                        <a:lumMod val="75000"/>
                      </a:schemeClr>
                    </a:solidFill>
                  </a:tcPr>
                </a:tc>
              </a:tr>
            </a:tbl>
          </a:graphicData>
        </a:graphic>
      </p:graphicFrame>
      <p:sp>
        <p:nvSpPr>
          <p:cNvPr id="4" name="Slide Number Placeholder 3"/>
          <p:cNvSpPr>
            <a:spLocks noGrp="1"/>
          </p:cNvSpPr>
          <p:nvPr>
            <p:ph type="sldNum" sz="quarter" idx="12"/>
          </p:nvPr>
        </p:nvSpPr>
        <p:spPr/>
        <p:txBody>
          <a:bodyPr>
            <a:normAutofit fontScale="85000" lnSpcReduction="20000"/>
          </a:bodyPr>
          <a:lstStyle/>
          <a:p>
            <a:pPr>
              <a:defRPr/>
            </a:pPr>
            <a:fld id="{60A9CF52-822B-4F2E-8E9A-5373421852FA}" type="slidenum">
              <a:rPr lang="bg-BG" smtClean="0"/>
              <a:pPr>
                <a:defRPr/>
              </a:pPr>
              <a:t>12</a:t>
            </a:fld>
            <a:endParaRPr lang="bg-BG" dirty="0"/>
          </a:p>
        </p:txBody>
      </p:sp>
    </p:spTree>
    <p:extLst>
      <p:ext uri="{BB962C8B-B14F-4D97-AF65-F5344CB8AC3E}">
        <p14:creationId xmlns="" xmlns:p14="http://schemas.microsoft.com/office/powerpoint/2010/main" val="712744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512" y="228600"/>
            <a:ext cx="8064896" cy="990600"/>
          </a:xfrm>
        </p:spPr>
        <p:txBody>
          <a:bodyPr>
            <a:noAutofit/>
          </a:bodyPr>
          <a:lstStyle/>
          <a:p>
            <a:pPr algn="ctr"/>
            <a:r>
              <a:rPr lang="en-US" sz="3600" b="1" dirty="0" err="1" smtClean="0">
                <a:solidFill>
                  <a:schemeClr val="accent1">
                    <a:lumMod val="75000"/>
                  </a:schemeClr>
                </a:solidFill>
                <a:latin typeface="Calibri" pitchFamily="34" charset="0"/>
              </a:rPr>
              <a:t>Risques</a:t>
            </a:r>
            <a:r>
              <a:rPr lang="en-US" sz="3600" b="1" dirty="0" smtClean="0">
                <a:solidFill>
                  <a:schemeClr val="accent1">
                    <a:lumMod val="75000"/>
                  </a:schemeClr>
                </a:solidFill>
                <a:latin typeface="Calibri" pitchFamily="34" charset="0"/>
              </a:rPr>
              <a:t> </a:t>
            </a:r>
            <a:r>
              <a:rPr lang="en-US" sz="3600" b="1" dirty="0" err="1" smtClean="0">
                <a:solidFill>
                  <a:schemeClr val="accent1">
                    <a:lumMod val="75000"/>
                  </a:schemeClr>
                </a:solidFill>
                <a:latin typeface="Calibri" pitchFamily="34" charset="0"/>
              </a:rPr>
              <a:t>lors</a:t>
            </a:r>
            <a:r>
              <a:rPr lang="en-US" sz="3600" b="1" dirty="0" smtClean="0">
                <a:solidFill>
                  <a:schemeClr val="accent1">
                    <a:lumMod val="75000"/>
                  </a:schemeClr>
                </a:solidFill>
                <a:latin typeface="Calibri" pitchFamily="34" charset="0"/>
              </a:rPr>
              <a:t> de la </a:t>
            </a:r>
            <a:r>
              <a:rPr lang="en-US" sz="3600" b="1" dirty="0" err="1" smtClean="0">
                <a:solidFill>
                  <a:schemeClr val="accent1">
                    <a:lumMod val="75000"/>
                  </a:schemeClr>
                </a:solidFill>
                <a:latin typeface="Calibri" pitchFamily="34" charset="0"/>
              </a:rPr>
              <a:t>mise</a:t>
            </a:r>
            <a:r>
              <a:rPr lang="en-US" sz="3600" b="1" dirty="0" smtClean="0">
                <a:solidFill>
                  <a:schemeClr val="accent1">
                    <a:lumMod val="75000"/>
                  </a:schemeClr>
                </a:solidFill>
                <a:latin typeface="Calibri" pitchFamily="34" charset="0"/>
              </a:rPr>
              <a:t> en place et de </a:t>
            </a:r>
            <a:r>
              <a:rPr lang="en-US" sz="3600" b="1" dirty="0" err="1" smtClean="0">
                <a:solidFill>
                  <a:schemeClr val="accent1">
                    <a:lumMod val="75000"/>
                  </a:schemeClr>
                </a:solidFill>
                <a:latin typeface="Calibri" pitchFamily="34" charset="0"/>
              </a:rPr>
              <a:t>l’utilisation</a:t>
            </a:r>
            <a:r>
              <a:rPr lang="en-US" sz="3600" b="1" dirty="0" smtClean="0">
                <a:solidFill>
                  <a:schemeClr val="accent1">
                    <a:lumMod val="75000"/>
                  </a:schemeClr>
                </a:solidFill>
                <a:latin typeface="Calibri" pitchFamily="34" charset="0"/>
              </a:rPr>
              <a:t> des </a:t>
            </a:r>
            <a:r>
              <a:rPr lang="fr-FR" sz="3600" b="1" dirty="0">
                <a:solidFill>
                  <a:schemeClr val="accent1">
                    <a:lumMod val="75000"/>
                  </a:schemeClr>
                </a:solidFill>
                <a:latin typeface="Calibri" pitchFamily="34" charset="0"/>
              </a:rPr>
              <a:t>é</a:t>
            </a:r>
            <a:r>
              <a:rPr lang="en-US" sz="3600" b="1" dirty="0" err="1" smtClean="0">
                <a:solidFill>
                  <a:schemeClr val="accent1">
                    <a:lumMod val="75000"/>
                  </a:schemeClr>
                </a:solidFill>
                <a:latin typeface="Calibri" pitchFamily="34" charset="0"/>
              </a:rPr>
              <a:t>tudes</a:t>
            </a:r>
            <a:r>
              <a:rPr lang="en-US" sz="3600" b="1" dirty="0" smtClean="0">
                <a:solidFill>
                  <a:schemeClr val="accent1">
                    <a:lumMod val="75000"/>
                  </a:schemeClr>
                </a:solidFill>
                <a:latin typeface="Calibri" pitchFamily="34" charset="0"/>
              </a:rPr>
              <a:t> </a:t>
            </a:r>
            <a:r>
              <a:rPr lang="en-US" sz="3600" b="1" dirty="0" err="1" smtClean="0">
                <a:solidFill>
                  <a:schemeClr val="accent1">
                    <a:lumMod val="75000"/>
                  </a:schemeClr>
                </a:solidFill>
                <a:latin typeface="Calibri" pitchFamily="34" charset="0"/>
              </a:rPr>
              <a:t>d’opinion</a:t>
            </a:r>
            <a:r>
              <a:rPr lang="bg-BG" sz="3600" b="1" dirty="0" err="1" smtClean="0">
                <a:solidFill>
                  <a:schemeClr val="accent1">
                    <a:lumMod val="75000"/>
                  </a:schemeClr>
                </a:solidFill>
                <a:latin typeface="Calibri" pitchFamily="34" charset="0"/>
              </a:rPr>
              <a:t>нията</a:t>
            </a:r>
            <a:endParaRPr lang="bg-BG" sz="3600" b="1" dirty="0">
              <a:solidFill>
                <a:schemeClr val="accent1">
                  <a:lumMod val="75000"/>
                </a:schemeClr>
              </a:solidFill>
              <a:latin typeface="Calibri" pitchFamily="34" charset="0"/>
            </a:endParaRPr>
          </a:p>
        </p:txBody>
      </p:sp>
      <p:sp>
        <p:nvSpPr>
          <p:cNvPr id="3" name="Контейнер за съдържание 2"/>
          <p:cNvSpPr>
            <a:spLocks noGrp="1"/>
          </p:cNvSpPr>
          <p:nvPr>
            <p:ph sz="quarter" idx="1"/>
          </p:nvPr>
        </p:nvSpPr>
        <p:spPr>
          <a:xfrm>
            <a:off x="323528" y="1600200"/>
            <a:ext cx="8640960" cy="5257800"/>
          </a:xfrm>
        </p:spPr>
        <p:txBody>
          <a:bodyPr>
            <a:normAutofit fontScale="25000" lnSpcReduction="20000"/>
          </a:bodyPr>
          <a:lstStyle/>
          <a:p>
            <a:pPr marL="0" indent="0">
              <a:buNone/>
            </a:pPr>
            <a:r>
              <a:rPr lang="fr-FR" sz="3200" b="1" dirty="0" smtClean="0">
                <a:solidFill>
                  <a:schemeClr val="accent2"/>
                </a:solidFill>
              </a:rPr>
              <a:t>		</a:t>
            </a:r>
            <a:r>
              <a:rPr lang="fr-FR" sz="7200" b="1" u="sng" dirty="0" smtClean="0">
                <a:solidFill>
                  <a:schemeClr val="accent2"/>
                </a:solidFill>
                <a:latin typeface="Calibri" pitchFamily="34" charset="0"/>
              </a:rPr>
              <a:t>ATTENTION!</a:t>
            </a:r>
          </a:p>
          <a:p>
            <a:r>
              <a:rPr lang="fr-FR" sz="6800" dirty="0" smtClean="0">
                <a:latin typeface="Calibri" pitchFamily="34" charset="0"/>
              </a:rPr>
              <a:t>Ne pas surestimer les effets des sondages sur l’opinion publique</a:t>
            </a:r>
          </a:p>
          <a:p>
            <a:pPr>
              <a:buNone/>
            </a:pPr>
            <a:r>
              <a:rPr lang="fr-FR" sz="6800" i="1" dirty="0" smtClean="0">
                <a:latin typeface="Calibri" pitchFamily="34" charset="0"/>
              </a:rPr>
              <a:t>       La diffusion massive des sondages montrant l’avance d’un parti crée la “contre” mobilisation </a:t>
            </a:r>
          </a:p>
          <a:p>
            <a:r>
              <a:rPr lang="fr-FR" sz="6800" dirty="0" smtClean="0">
                <a:latin typeface="Calibri" pitchFamily="34" charset="0"/>
              </a:rPr>
              <a:t>Ne pas tomber dans le piège du PR – </a:t>
            </a:r>
            <a:r>
              <a:rPr lang="fr-FR" sz="6800" i="1" dirty="0" smtClean="0">
                <a:latin typeface="Calibri" pitchFamily="34" charset="0"/>
              </a:rPr>
              <a:t>‘’commencer à croire aux sondages faussement optimistes “commandés” par  votre propre équipe de campagne électorale’’</a:t>
            </a:r>
          </a:p>
          <a:p>
            <a:r>
              <a:rPr lang="fr-FR" sz="6800" dirty="0" smtClean="0">
                <a:latin typeface="Calibri" pitchFamily="34" charset="0"/>
              </a:rPr>
              <a:t>Exigez et  vérifiez les profiles sociaux – </a:t>
            </a:r>
            <a:r>
              <a:rPr lang="fr-FR" sz="6800" i="1" dirty="0" smtClean="0">
                <a:latin typeface="Calibri" pitchFamily="34" charset="0"/>
              </a:rPr>
              <a:t>des partisans forts  (le noyau), des  électeurs mobiles (la périphérie), des gens proches du parti qui sont s</a:t>
            </a:r>
            <a:r>
              <a:rPr lang="fr-FR" sz="6800" i="1" dirty="0" smtClean="0">
                <a:solidFill>
                  <a:srgbClr val="222222"/>
                </a:solidFill>
                <a:latin typeface="Calibri" panose="020F0502020204030204" pitchFamily="34" charset="0"/>
                <a:ea typeface="Calibri"/>
                <a:cs typeface="Arial"/>
              </a:rPr>
              <a:t>ûr</a:t>
            </a:r>
            <a:r>
              <a:rPr lang="fr-FR" sz="6800" i="1" dirty="0" smtClean="0">
                <a:solidFill>
                  <a:srgbClr val="000000"/>
                </a:solidFill>
                <a:latin typeface="Calibri" panose="020F0502020204030204" pitchFamily="34" charset="0"/>
                <a:ea typeface="Times New Roman"/>
                <a:cs typeface="Arial"/>
              </a:rPr>
              <a:t>s</a:t>
            </a:r>
            <a:r>
              <a:rPr lang="fr-FR" sz="6800" i="1" dirty="0" smtClean="0">
                <a:latin typeface="Calibri" panose="020F0502020204030204" pitchFamily="34" charset="0"/>
              </a:rPr>
              <a:t>  et qui ne sont pas s</a:t>
            </a:r>
            <a:r>
              <a:rPr lang="fr-FR" sz="6800" i="1" dirty="0" smtClean="0">
                <a:solidFill>
                  <a:srgbClr val="222222"/>
                </a:solidFill>
                <a:latin typeface="Calibri" panose="020F0502020204030204" pitchFamily="34" charset="0"/>
                <a:ea typeface="Calibri"/>
                <a:cs typeface="Arial"/>
              </a:rPr>
              <a:t>ûr</a:t>
            </a:r>
            <a:r>
              <a:rPr lang="fr-FR" sz="6800" i="1" dirty="0" smtClean="0">
                <a:solidFill>
                  <a:srgbClr val="000000"/>
                </a:solidFill>
                <a:latin typeface="Calibri" panose="020F0502020204030204" pitchFamily="34" charset="0"/>
                <a:ea typeface="Times New Roman"/>
                <a:cs typeface="Arial"/>
              </a:rPr>
              <a:t>s</a:t>
            </a:r>
            <a:r>
              <a:rPr lang="fr-FR" sz="6800" i="1" dirty="0" smtClean="0">
                <a:latin typeface="Calibri" panose="020F0502020204030204" pitchFamily="34" charset="0"/>
              </a:rPr>
              <a:t>  d’aller voter</a:t>
            </a:r>
          </a:p>
          <a:p>
            <a:r>
              <a:rPr lang="fr-FR" sz="6800" dirty="0" smtClean="0">
                <a:latin typeface="Calibri" pitchFamily="34" charset="0"/>
              </a:rPr>
              <a:t>La taille de l’échantillon  – </a:t>
            </a:r>
            <a:r>
              <a:rPr lang="fr-FR" sz="6800" i="1" dirty="0" smtClean="0">
                <a:latin typeface="Calibri" pitchFamily="34" charset="0"/>
              </a:rPr>
              <a:t>soupçonnez les échantillons trop grandes et contrôlez les délais de la réalisation du sondage</a:t>
            </a:r>
          </a:p>
          <a:p>
            <a:r>
              <a:rPr lang="fr-FR" sz="6800" dirty="0" smtClean="0">
                <a:latin typeface="Calibri" pitchFamily="34" charset="0"/>
              </a:rPr>
              <a:t>Faites attention </a:t>
            </a:r>
            <a:r>
              <a:rPr lang="fr-FR" sz="6800" i="1" dirty="0" smtClean="0">
                <a:latin typeface="Calibri" panose="020F0502020204030204" pitchFamily="34" charset="0"/>
              </a:rPr>
              <a:t>à la </a:t>
            </a:r>
            <a:r>
              <a:rPr lang="fr-FR" sz="6800" dirty="0" smtClean="0">
                <a:latin typeface="Calibri" pitchFamily="34" charset="0"/>
              </a:rPr>
              <a:t>présentation des données électorales </a:t>
            </a:r>
            <a:r>
              <a:rPr lang="fr-FR" sz="6800" i="1" dirty="0" smtClean="0">
                <a:latin typeface="Calibri" pitchFamily="34" charset="0"/>
              </a:rPr>
              <a:t>– comme % de tous les électeurs ou comme % des votants?</a:t>
            </a:r>
          </a:p>
          <a:p>
            <a:r>
              <a:rPr lang="fr-FR" sz="6800" dirty="0" smtClean="0">
                <a:latin typeface="Calibri" pitchFamily="34" charset="0"/>
              </a:rPr>
              <a:t>Toujours calculer/ transformer les pourcentages en nombres absolus  - </a:t>
            </a:r>
            <a:r>
              <a:rPr lang="fr-FR" sz="6800" i="1" dirty="0" smtClean="0">
                <a:latin typeface="Calibri" pitchFamily="34" charset="0"/>
              </a:rPr>
              <a:t>Se poser la question est-il </a:t>
            </a:r>
            <a:r>
              <a:rPr lang="fr-FR" sz="6800" dirty="0" smtClean="0">
                <a:latin typeface="Calibri" panose="020F0502020204030204" pitchFamily="34" charset="0"/>
              </a:rPr>
              <a:t>réaliste</a:t>
            </a:r>
            <a:r>
              <a:rPr lang="fr-FR" sz="6800" i="1" dirty="0" smtClean="0">
                <a:latin typeface="Calibri" pitchFamily="34" charset="0"/>
              </a:rPr>
              <a:t> d’avoir 22% d’électeurs sur une base de 6 mln. d’électeurs, c.-à-d.  1 mln. 320 électeurs?</a:t>
            </a:r>
          </a:p>
          <a:p>
            <a:r>
              <a:rPr lang="fr-FR" sz="6800" dirty="0" smtClean="0">
                <a:latin typeface="Calibri" pitchFamily="34" charset="0"/>
              </a:rPr>
              <a:t>Comment construire une campagne électorale lorsqu’il y a une contradiction</a:t>
            </a:r>
            <a:r>
              <a:rPr lang="fr-FR" sz="6800" dirty="0" smtClean="0">
                <a:solidFill>
                  <a:srgbClr val="FF0000"/>
                </a:solidFill>
                <a:latin typeface="Calibri" pitchFamily="34" charset="0"/>
              </a:rPr>
              <a:t> </a:t>
            </a:r>
            <a:r>
              <a:rPr lang="fr-FR" sz="6800" dirty="0" smtClean="0">
                <a:latin typeface="Calibri" pitchFamily="34" charset="0"/>
              </a:rPr>
              <a:t>entre les préférences/les attitudes du noyau dur, de la périphérie et des électeurs en général? - </a:t>
            </a:r>
            <a:r>
              <a:rPr lang="fr-FR" sz="6800" i="1" dirty="0" smtClean="0">
                <a:latin typeface="Calibri" pitchFamily="34" charset="0"/>
              </a:rPr>
              <a:t>Soyez prêts à faire des modifications selon la mobilisation électorale – de son propre parti et des partis opposants</a:t>
            </a:r>
            <a:endParaRPr lang="fr-FR" sz="6800" i="1" dirty="0">
              <a:latin typeface="Calibri" pitchFamily="34" charset="0"/>
            </a:endParaRPr>
          </a:p>
        </p:txBody>
      </p:sp>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695728" y="836712"/>
            <a:ext cx="2448272" cy="13681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60404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Средни">
  <a:themeElements>
    <a:clrScheme name="Средни">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Средн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редн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1453</TotalTime>
  <Words>1157</Words>
  <Application>Microsoft Office PowerPoint</Application>
  <PresentationFormat>On-screen Show (4:3)</PresentationFormat>
  <Paragraphs>251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Средни</vt:lpstr>
      <vt:lpstr>L’opinion publique et l’etude de l’opinion publique</vt:lpstr>
      <vt:lpstr>L’OPINION PUBLIQUE:    UNE NOTION - 2 CONTENUS HISTORIQUES</vt:lpstr>
      <vt:lpstr>L’OPINION PUBLIQUE:    UNE NOTION - DEUX CONTENUS HISTORIQUES</vt:lpstr>
      <vt:lpstr>Etudes de l’opinion publique  Quantitatives</vt:lpstr>
      <vt:lpstr>Etudes de l’opinion publique  Qualitatives</vt:lpstr>
      <vt:lpstr>Etudes de l’opinion publique  Qualitatives</vt:lpstr>
      <vt:lpstr>Processus de la lecture des données – éléments successifs:</vt:lpstr>
      <vt:lpstr> Processus de la lecture des données – éléments successifs: </vt:lpstr>
      <vt:lpstr>  Etapes à suivre lors de la lecture des données des études de l’opinion   1/Tris à plat </vt:lpstr>
      <vt:lpstr>  Etapes à suivre lors de la lecture des données des études de l’opinion   2/ Tris croisés</vt:lpstr>
      <vt:lpstr> Etapes à suivre lors de la lecture des données des études de l’opinion  </vt:lpstr>
      <vt:lpstr>INTENTION DU VOTE AUX ELECTIONS EUROPEENNES /CREER DE PROFILES SOCIAUX, DES PROFILES DE MOBILISATION, DES PROFILES SELON LES DIFFERENTS ELEMENTS DE L’OFFRE ELECTORALE/</vt:lpstr>
      <vt:lpstr>Risques lors de la mise en place et de l’utilisation des études d’opinionнията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Проучвания на общественото мнение</dc:title>
  <dc:creator>boriana</dc:creator>
  <cp:lastModifiedBy>PC</cp:lastModifiedBy>
  <cp:revision>131</cp:revision>
  <dcterms:created xsi:type="dcterms:W3CDTF">2013-01-22T13:35:23Z</dcterms:created>
  <dcterms:modified xsi:type="dcterms:W3CDTF">2014-06-11T13:55:28Z</dcterms:modified>
</cp:coreProperties>
</file>