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98" r:id="rId1"/>
  </p:sldMasterIdLst>
  <p:notesMasterIdLst>
    <p:notesMasterId r:id="rId22"/>
  </p:notesMasterIdLst>
  <p:handoutMasterIdLst>
    <p:handoutMasterId r:id="rId23"/>
  </p:handoutMasterIdLst>
  <p:sldIdLst>
    <p:sldId id="258" r:id="rId2"/>
    <p:sldId id="259" r:id="rId3"/>
    <p:sldId id="263" r:id="rId4"/>
    <p:sldId id="269" r:id="rId5"/>
    <p:sldId id="260" r:id="rId6"/>
    <p:sldId id="262" r:id="rId7"/>
    <p:sldId id="270" r:id="rId8"/>
    <p:sldId id="264" r:id="rId9"/>
    <p:sldId id="267" r:id="rId10"/>
    <p:sldId id="265" r:id="rId11"/>
    <p:sldId id="276" r:id="rId12"/>
    <p:sldId id="274" r:id="rId13"/>
    <p:sldId id="275" r:id="rId14"/>
    <p:sldId id="261" r:id="rId15"/>
    <p:sldId id="257" r:id="rId16"/>
    <p:sldId id="273" r:id="rId17"/>
    <p:sldId id="266" r:id="rId18"/>
    <p:sldId id="272" r:id="rId19"/>
    <p:sldId id="277" r:id="rId20"/>
    <p:sldId id="268" r:id="rId21"/>
  </p:sldIdLst>
  <p:sldSz cx="12192000" cy="6858000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1634" autoAdjust="0"/>
  </p:normalViewPr>
  <p:slideViewPr>
    <p:cSldViewPr snapToGrid="0" showGuides="1">
      <p:cViewPr varScale="1">
        <p:scale>
          <a:sx n="52" d="100"/>
          <a:sy n="52" d="100"/>
        </p:scale>
        <p:origin x="-14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7635A1-BC56-48C8-846B-C9EC723D55ED}" type="doc">
      <dgm:prSet loTypeId="urn:microsoft.com/office/officeart/2011/layout/CircleProcess" loCatId="process" qsTypeId="urn:microsoft.com/office/officeart/2005/8/quickstyle/3d1" qsCatId="3D" csTypeId="urn:microsoft.com/office/officeart/2005/8/colors/colorful5" csCatId="colorful" phldr="1"/>
      <dgm:spPr/>
    </dgm:pt>
    <dgm:pt modelId="{9133903A-2FB6-4BBB-8CDB-0C323A8A20D5}">
      <dgm:prSet phldrT="[Text]"/>
      <dgm:spPr/>
      <dgm:t>
        <a:bodyPr/>
        <a:lstStyle/>
        <a:p>
          <a:r>
            <a:rPr lang="fr-FR" b="1" dirty="0" smtClean="0"/>
            <a:t>1 </a:t>
          </a:r>
        </a:p>
        <a:p>
          <a:r>
            <a:rPr lang="fr-FR" b="1" dirty="0" smtClean="0"/>
            <a:t>préparation</a:t>
          </a:r>
          <a:endParaRPr lang="fr-FR" b="1" dirty="0"/>
        </a:p>
      </dgm:t>
    </dgm:pt>
    <dgm:pt modelId="{6716F263-52B9-44BD-8D01-5E15C121C1F0}" type="parTrans" cxnId="{6542F880-96B9-4A39-AD17-789D25405145}">
      <dgm:prSet/>
      <dgm:spPr/>
      <dgm:t>
        <a:bodyPr/>
        <a:lstStyle/>
        <a:p>
          <a:endParaRPr lang="fr-FR"/>
        </a:p>
      </dgm:t>
    </dgm:pt>
    <dgm:pt modelId="{B1F8F569-AAFB-451E-AD65-4FB39F8D9952}" type="sibTrans" cxnId="{6542F880-96B9-4A39-AD17-789D25405145}">
      <dgm:prSet/>
      <dgm:spPr/>
      <dgm:t>
        <a:bodyPr/>
        <a:lstStyle/>
        <a:p>
          <a:endParaRPr lang="fr-FR"/>
        </a:p>
      </dgm:t>
    </dgm:pt>
    <dgm:pt modelId="{5AA3A9DB-AAAE-4ACF-AE2B-9B9937CB7AE1}">
      <dgm:prSet/>
      <dgm:spPr/>
      <dgm:t>
        <a:bodyPr/>
        <a:lstStyle/>
        <a:p>
          <a:r>
            <a:rPr lang="fr-FR" b="1" dirty="0" smtClean="0"/>
            <a:t>2 </a:t>
          </a:r>
        </a:p>
        <a:p>
          <a:r>
            <a:rPr lang="fr-FR" b="1" dirty="0" smtClean="0"/>
            <a:t>discussion du problème</a:t>
          </a:r>
          <a:endParaRPr lang="fr-FR" b="1" dirty="0"/>
        </a:p>
      </dgm:t>
    </dgm:pt>
    <dgm:pt modelId="{B2ADD6D6-D9E3-413A-9BDC-33C3CB2CA3C0}" type="parTrans" cxnId="{4BB975A0-A7BA-487A-8608-507D98896E9A}">
      <dgm:prSet/>
      <dgm:spPr/>
      <dgm:t>
        <a:bodyPr/>
        <a:lstStyle/>
        <a:p>
          <a:endParaRPr lang="fr-FR"/>
        </a:p>
      </dgm:t>
    </dgm:pt>
    <dgm:pt modelId="{EE756CE4-CF1F-4635-8E4E-22FBCF850A75}" type="sibTrans" cxnId="{4BB975A0-A7BA-487A-8608-507D98896E9A}">
      <dgm:prSet/>
      <dgm:spPr/>
      <dgm:t>
        <a:bodyPr/>
        <a:lstStyle/>
        <a:p>
          <a:endParaRPr lang="fr-FR"/>
        </a:p>
      </dgm:t>
    </dgm:pt>
    <dgm:pt modelId="{F3672EBF-8DB2-4489-A6F0-1D0CF9DAD799}">
      <dgm:prSet/>
      <dgm:spPr/>
      <dgm:t>
        <a:bodyPr/>
        <a:lstStyle/>
        <a:p>
          <a:r>
            <a:rPr lang="fr-FR" b="1" dirty="0" smtClean="0"/>
            <a:t>3 </a:t>
          </a:r>
        </a:p>
        <a:p>
          <a:r>
            <a:rPr lang="fr-FR" b="1" dirty="0" smtClean="0"/>
            <a:t>proposition de solutions</a:t>
          </a:r>
          <a:endParaRPr lang="fr-FR" b="1" dirty="0"/>
        </a:p>
      </dgm:t>
    </dgm:pt>
    <dgm:pt modelId="{9DFF1076-46D5-4192-BCBF-46D1533FBC3C}" type="parTrans" cxnId="{9E2C9DEC-E99D-41F4-9F18-60635ACF570A}">
      <dgm:prSet/>
      <dgm:spPr/>
      <dgm:t>
        <a:bodyPr/>
        <a:lstStyle/>
        <a:p>
          <a:endParaRPr lang="fr-FR"/>
        </a:p>
      </dgm:t>
    </dgm:pt>
    <dgm:pt modelId="{3D4E941D-94E0-455F-8A68-BEC689925C0A}" type="sibTrans" cxnId="{9E2C9DEC-E99D-41F4-9F18-60635ACF570A}">
      <dgm:prSet/>
      <dgm:spPr/>
      <dgm:t>
        <a:bodyPr/>
        <a:lstStyle/>
        <a:p>
          <a:endParaRPr lang="fr-FR"/>
        </a:p>
      </dgm:t>
    </dgm:pt>
    <dgm:pt modelId="{91D0ADF1-C479-46DC-A312-764A1B1E9A81}">
      <dgm:prSet/>
      <dgm:spPr/>
      <dgm:t>
        <a:bodyPr/>
        <a:lstStyle/>
        <a:p>
          <a:r>
            <a:rPr lang="fr-FR" b="1" dirty="0" smtClean="0"/>
            <a:t>4 négociation </a:t>
          </a:r>
          <a:r>
            <a:rPr lang="fr-FR" b="1" dirty="0" err="1" smtClean="0"/>
            <a:t>dʼun</a:t>
          </a:r>
          <a:r>
            <a:rPr lang="fr-FR" b="1" dirty="0" smtClean="0"/>
            <a:t> compromis</a:t>
          </a:r>
          <a:endParaRPr lang="fr-FR" b="1" dirty="0"/>
        </a:p>
      </dgm:t>
    </dgm:pt>
    <dgm:pt modelId="{C3197C32-8499-42B4-AD93-F3286E42F53D}" type="parTrans" cxnId="{FA065B81-849C-423B-9D89-8B6FD7ECDDEC}">
      <dgm:prSet/>
      <dgm:spPr/>
      <dgm:t>
        <a:bodyPr/>
        <a:lstStyle/>
        <a:p>
          <a:endParaRPr lang="fr-FR"/>
        </a:p>
      </dgm:t>
    </dgm:pt>
    <dgm:pt modelId="{678AB77F-4CB8-4E9E-A74F-A4AD6EA484D8}" type="sibTrans" cxnId="{FA065B81-849C-423B-9D89-8B6FD7ECDDEC}">
      <dgm:prSet/>
      <dgm:spPr/>
      <dgm:t>
        <a:bodyPr/>
        <a:lstStyle/>
        <a:p>
          <a:endParaRPr lang="fr-FR"/>
        </a:p>
      </dgm:t>
    </dgm:pt>
    <dgm:pt modelId="{8F6DC3A7-DBDC-450E-9126-BC6D9025233C}">
      <dgm:prSet/>
      <dgm:spPr/>
      <dgm:t>
        <a:bodyPr/>
        <a:lstStyle/>
        <a:p>
          <a:r>
            <a:rPr lang="fr-FR" b="1" dirty="0" smtClean="0"/>
            <a:t>5 finalisation </a:t>
          </a:r>
          <a:r>
            <a:rPr lang="fr-FR" b="1" dirty="0" err="1" smtClean="0"/>
            <a:t>dʼun</a:t>
          </a:r>
          <a:r>
            <a:rPr lang="fr-FR" b="1" dirty="0" smtClean="0"/>
            <a:t> accord.</a:t>
          </a:r>
          <a:endParaRPr lang="fr-FR" b="1" dirty="0"/>
        </a:p>
      </dgm:t>
    </dgm:pt>
    <dgm:pt modelId="{4C078483-CB5C-4E02-802F-34B28591B17E}" type="parTrans" cxnId="{5BD79EAF-3859-418C-A3A4-F6E74D908EEE}">
      <dgm:prSet/>
      <dgm:spPr/>
      <dgm:t>
        <a:bodyPr/>
        <a:lstStyle/>
        <a:p>
          <a:endParaRPr lang="fr-FR"/>
        </a:p>
      </dgm:t>
    </dgm:pt>
    <dgm:pt modelId="{CD200867-2B58-4EA5-8A16-B917E7270D1A}" type="sibTrans" cxnId="{5BD79EAF-3859-418C-A3A4-F6E74D908EEE}">
      <dgm:prSet/>
      <dgm:spPr/>
      <dgm:t>
        <a:bodyPr/>
        <a:lstStyle/>
        <a:p>
          <a:endParaRPr lang="fr-FR"/>
        </a:p>
      </dgm:t>
    </dgm:pt>
    <dgm:pt modelId="{F28F6907-AC6D-490F-B3C3-C7FB473395AE}" type="pres">
      <dgm:prSet presAssocID="{A07635A1-BC56-48C8-846B-C9EC723D55E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F608C7EC-7130-4E14-8961-A8B554532BE1}" type="pres">
      <dgm:prSet presAssocID="{8F6DC3A7-DBDC-450E-9126-BC6D9025233C}" presName="Accent5" presStyleCnt="0"/>
      <dgm:spPr/>
    </dgm:pt>
    <dgm:pt modelId="{55B047F5-0692-422D-8DB1-4C7AD3BC2DAF}" type="pres">
      <dgm:prSet presAssocID="{8F6DC3A7-DBDC-450E-9126-BC6D9025233C}" presName="Accent" presStyleLbl="node1" presStyleIdx="0" presStyleCnt="5"/>
      <dgm:spPr/>
    </dgm:pt>
    <dgm:pt modelId="{56B44E1E-9232-43C6-941D-26F58711EC5A}" type="pres">
      <dgm:prSet presAssocID="{8F6DC3A7-DBDC-450E-9126-BC6D9025233C}" presName="ParentBackground5" presStyleCnt="0"/>
      <dgm:spPr/>
    </dgm:pt>
    <dgm:pt modelId="{1A147B79-A8B8-4435-9CCB-A287DEE2E879}" type="pres">
      <dgm:prSet presAssocID="{8F6DC3A7-DBDC-450E-9126-BC6D9025233C}" presName="ParentBackground" presStyleLbl="fgAcc1" presStyleIdx="0" presStyleCnt="5"/>
      <dgm:spPr/>
      <dgm:t>
        <a:bodyPr/>
        <a:lstStyle/>
        <a:p>
          <a:endParaRPr lang="fr-FR"/>
        </a:p>
      </dgm:t>
    </dgm:pt>
    <dgm:pt modelId="{B04B218C-585C-48F0-8857-2936C57ED09A}" type="pres">
      <dgm:prSet presAssocID="{8F6DC3A7-DBDC-450E-9126-BC6D9025233C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E8D9CF-B920-4960-8F58-517B7B479D85}" type="pres">
      <dgm:prSet presAssocID="{91D0ADF1-C479-46DC-A312-764A1B1E9A81}" presName="Accent4" presStyleCnt="0"/>
      <dgm:spPr/>
    </dgm:pt>
    <dgm:pt modelId="{C5FBCC5F-2F65-44A7-B254-F8EDA771C626}" type="pres">
      <dgm:prSet presAssocID="{91D0ADF1-C479-46DC-A312-764A1B1E9A81}" presName="Accent" presStyleLbl="node1" presStyleIdx="1" presStyleCnt="5"/>
      <dgm:spPr/>
    </dgm:pt>
    <dgm:pt modelId="{A40B1184-AD7F-48CA-9BCA-9EC5DBC82297}" type="pres">
      <dgm:prSet presAssocID="{91D0ADF1-C479-46DC-A312-764A1B1E9A81}" presName="ParentBackground4" presStyleCnt="0"/>
      <dgm:spPr/>
    </dgm:pt>
    <dgm:pt modelId="{F7F26EE9-A648-49FC-9889-C0572A460A10}" type="pres">
      <dgm:prSet presAssocID="{91D0ADF1-C479-46DC-A312-764A1B1E9A81}" presName="ParentBackground" presStyleLbl="fgAcc1" presStyleIdx="1" presStyleCnt="5"/>
      <dgm:spPr/>
      <dgm:t>
        <a:bodyPr/>
        <a:lstStyle/>
        <a:p>
          <a:endParaRPr lang="fr-FR"/>
        </a:p>
      </dgm:t>
    </dgm:pt>
    <dgm:pt modelId="{74F7AE43-54AD-481A-BB45-822ACEEBD77C}" type="pres">
      <dgm:prSet presAssocID="{91D0ADF1-C479-46DC-A312-764A1B1E9A8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2CA82E-51B5-4ADE-92EE-C6E11335D6F5}" type="pres">
      <dgm:prSet presAssocID="{F3672EBF-8DB2-4489-A6F0-1D0CF9DAD799}" presName="Accent3" presStyleCnt="0"/>
      <dgm:spPr/>
    </dgm:pt>
    <dgm:pt modelId="{5608208A-721F-41DB-BBDC-48281FAF014D}" type="pres">
      <dgm:prSet presAssocID="{F3672EBF-8DB2-4489-A6F0-1D0CF9DAD799}" presName="Accent" presStyleLbl="node1" presStyleIdx="2" presStyleCnt="5"/>
      <dgm:spPr/>
    </dgm:pt>
    <dgm:pt modelId="{6F16BD6B-2E2B-4A2D-A29A-1D2A856D93AC}" type="pres">
      <dgm:prSet presAssocID="{F3672EBF-8DB2-4489-A6F0-1D0CF9DAD799}" presName="ParentBackground3" presStyleCnt="0"/>
      <dgm:spPr/>
    </dgm:pt>
    <dgm:pt modelId="{27BDCC78-5300-4F83-A782-1A1AAD25A269}" type="pres">
      <dgm:prSet presAssocID="{F3672EBF-8DB2-4489-A6F0-1D0CF9DAD799}" presName="ParentBackground" presStyleLbl="fgAcc1" presStyleIdx="2" presStyleCnt="5"/>
      <dgm:spPr/>
      <dgm:t>
        <a:bodyPr/>
        <a:lstStyle/>
        <a:p>
          <a:endParaRPr lang="fr-FR"/>
        </a:p>
      </dgm:t>
    </dgm:pt>
    <dgm:pt modelId="{E64F9032-9B19-4861-AE8F-8C61F5119DDE}" type="pres">
      <dgm:prSet presAssocID="{F3672EBF-8DB2-4489-A6F0-1D0CF9DAD799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8B7756-C64E-4DDF-9576-58450DBA2AF2}" type="pres">
      <dgm:prSet presAssocID="{5AA3A9DB-AAAE-4ACF-AE2B-9B9937CB7AE1}" presName="Accent2" presStyleCnt="0"/>
      <dgm:spPr/>
    </dgm:pt>
    <dgm:pt modelId="{1531A3B3-5066-43C2-803F-34F661D1520F}" type="pres">
      <dgm:prSet presAssocID="{5AA3A9DB-AAAE-4ACF-AE2B-9B9937CB7AE1}" presName="Accent" presStyleLbl="node1" presStyleIdx="3" presStyleCnt="5"/>
      <dgm:spPr/>
    </dgm:pt>
    <dgm:pt modelId="{8D6C9B80-3958-4A46-B19E-13DA3026BABD}" type="pres">
      <dgm:prSet presAssocID="{5AA3A9DB-AAAE-4ACF-AE2B-9B9937CB7AE1}" presName="ParentBackground2" presStyleCnt="0"/>
      <dgm:spPr/>
    </dgm:pt>
    <dgm:pt modelId="{4C1D235F-5D6B-4237-9811-6A8DF958E850}" type="pres">
      <dgm:prSet presAssocID="{5AA3A9DB-AAAE-4ACF-AE2B-9B9937CB7AE1}" presName="ParentBackground" presStyleLbl="fgAcc1" presStyleIdx="3" presStyleCnt="5"/>
      <dgm:spPr/>
      <dgm:t>
        <a:bodyPr/>
        <a:lstStyle/>
        <a:p>
          <a:endParaRPr lang="fr-FR"/>
        </a:p>
      </dgm:t>
    </dgm:pt>
    <dgm:pt modelId="{5450842F-E6E3-4869-BCF4-5860976A628F}" type="pres">
      <dgm:prSet presAssocID="{5AA3A9DB-AAAE-4ACF-AE2B-9B9937CB7AE1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8552F46-FA3F-435F-ABC7-0A1051287569}" type="pres">
      <dgm:prSet presAssocID="{9133903A-2FB6-4BBB-8CDB-0C323A8A20D5}" presName="Accent1" presStyleCnt="0"/>
      <dgm:spPr/>
    </dgm:pt>
    <dgm:pt modelId="{D86D641B-B60E-4A65-B1A4-3653E32ACF5F}" type="pres">
      <dgm:prSet presAssocID="{9133903A-2FB6-4BBB-8CDB-0C323A8A20D5}" presName="Accent" presStyleLbl="node1" presStyleIdx="4" presStyleCnt="5"/>
      <dgm:spPr/>
    </dgm:pt>
    <dgm:pt modelId="{1E3F6F82-6BF5-476A-A803-43900BE03DC8}" type="pres">
      <dgm:prSet presAssocID="{9133903A-2FB6-4BBB-8CDB-0C323A8A20D5}" presName="ParentBackground1" presStyleCnt="0"/>
      <dgm:spPr/>
    </dgm:pt>
    <dgm:pt modelId="{29A3B9D6-1C29-48D5-A1B2-54677786DB87}" type="pres">
      <dgm:prSet presAssocID="{9133903A-2FB6-4BBB-8CDB-0C323A8A20D5}" presName="ParentBackground" presStyleLbl="fgAcc1" presStyleIdx="4" presStyleCnt="5"/>
      <dgm:spPr/>
      <dgm:t>
        <a:bodyPr/>
        <a:lstStyle/>
        <a:p>
          <a:endParaRPr lang="fr-FR"/>
        </a:p>
      </dgm:t>
    </dgm:pt>
    <dgm:pt modelId="{4B851D04-A569-425E-A179-DB26FB2B5FB6}" type="pres">
      <dgm:prSet presAssocID="{9133903A-2FB6-4BBB-8CDB-0C323A8A20D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542F880-96B9-4A39-AD17-789D25405145}" srcId="{A07635A1-BC56-48C8-846B-C9EC723D55ED}" destId="{9133903A-2FB6-4BBB-8CDB-0C323A8A20D5}" srcOrd="0" destOrd="0" parTransId="{6716F263-52B9-44BD-8D01-5E15C121C1F0}" sibTransId="{B1F8F569-AAFB-451E-AD65-4FB39F8D9952}"/>
    <dgm:cxn modelId="{9E2C9DEC-E99D-41F4-9F18-60635ACF570A}" srcId="{A07635A1-BC56-48C8-846B-C9EC723D55ED}" destId="{F3672EBF-8DB2-4489-A6F0-1D0CF9DAD799}" srcOrd="2" destOrd="0" parTransId="{9DFF1076-46D5-4192-BCBF-46D1533FBC3C}" sibTransId="{3D4E941D-94E0-455F-8A68-BEC689925C0A}"/>
    <dgm:cxn modelId="{5CE01B33-0567-4103-A316-F99949192B81}" type="presOf" srcId="{8F6DC3A7-DBDC-450E-9126-BC6D9025233C}" destId="{B04B218C-585C-48F0-8857-2936C57ED09A}" srcOrd="1" destOrd="0" presId="urn:microsoft.com/office/officeart/2011/layout/CircleProcess"/>
    <dgm:cxn modelId="{1D9A11A9-D025-419B-93D6-FEADC21395B5}" type="presOf" srcId="{5AA3A9DB-AAAE-4ACF-AE2B-9B9937CB7AE1}" destId="{5450842F-E6E3-4869-BCF4-5860976A628F}" srcOrd="1" destOrd="0" presId="urn:microsoft.com/office/officeart/2011/layout/CircleProcess"/>
    <dgm:cxn modelId="{1355D261-F2AD-4BF5-B4F3-DA8E2E1C1AE8}" type="presOf" srcId="{9133903A-2FB6-4BBB-8CDB-0C323A8A20D5}" destId="{29A3B9D6-1C29-48D5-A1B2-54677786DB87}" srcOrd="0" destOrd="0" presId="urn:microsoft.com/office/officeart/2011/layout/CircleProcess"/>
    <dgm:cxn modelId="{6AAB73A5-1036-4754-A183-550F0B907BF2}" type="presOf" srcId="{A07635A1-BC56-48C8-846B-C9EC723D55ED}" destId="{F28F6907-AC6D-490F-B3C3-C7FB473395AE}" srcOrd="0" destOrd="0" presId="urn:microsoft.com/office/officeart/2011/layout/CircleProcess"/>
    <dgm:cxn modelId="{FA065B81-849C-423B-9D89-8B6FD7ECDDEC}" srcId="{A07635A1-BC56-48C8-846B-C9EC723D55ED}" destId="{91D0ADF1-C479-46DC-A312-764A1B1E9A81}" srcOrd="3" destOrd="0" parTransId="{C3197C32-8499-42B4-AD93-F3286E42F53D}" sibTransId="{678AB77F-4CB8-4E9E-A74F-A4AD6EA484D8}"/>
    <dgm:cxn modelId="{DB47BA96-20E1-4CAC-9118-602D9543AE7B}" type="presOf" srcId="{91D0ADF1-C479-46DC-A312-764A1B1E9A81}" destId="{F7F26EE9-A648-49FC-9889-C0572A460A10}" srcOrd="0" destOrd="0" presId="urn:microsoft.com/office/officeart/2011/layout/CircleProcess"/>
    <dgm:cxn modelId="{5BD79EAF-3859-418C-A3A4-F6E74D908EEE}" srcId="{A07635A1-BC56-48C8-846B-C9EC723D55ED}" destId="{8F6DC3A7-DBDC-450E-9126-BC6D9025233C}" srcOrd="4" destOrd="0" parTransId="{4C078483-CB5C-4E02-802F-34B28591B17E}" sibTransId="{CD200867-2B58-4EA5-8A16-B917E7270D1A}"/>
    <dgm:cxn modelId="{96163FAA-D020-4844-BA4D-757A0C0D0CF9}" type="presOf" srcId="{91D0ADF1-C479-46DC-A312-764A1B1E9A81}" destId="{74F7AE43-54AD-481A-BB45-822ACEEBD77C}" srcOrd="1" destOrd="0" presId="urn:microsoft.com/office/officeart/2011/layout/CircleProcess"/>
    <dgm:cxn modelId="{873CE3B2-F758-42AB-8CC3-94B15EB320E7}" type="presOf" srcId="{8F6DC3A7-DBDC-450E-9126-BC6D9025233C}" destId="{1A147B79-A8B8-4435-9CCB-A287DEE2E879}" srcOrd="0" destOrd="0" presId="urn:microsoft.com/office/officeart/2011/layout/CircleProcess"/>
    <dgm:cxn modelId="{C710D5A8-DAE3-4AAE-9922-D541CE87FE49}" type="presOf" srcId="{F3672EBF-8DB2-4489-A6F0-1D0CF9DAD799}" destId="{E64F9032-9B19-4861-AE8F-8C61F5119DDE}" srcOrd="1" destOrd="0" presId="urn:microsoft.com/office/officeart/2011/layout/CircleProcess"/>
    <dgm:cxn modelId="{B2FBE88F-1ED0-45FB-8078-AA15A54ECAEB}" type="presOf" srcId="{5AA3A9DB-AAAE-4ACF-AE2B-9B9937CB7AE1}" destId="{4C1D235F-5D6B-4237-9811-6A8DF958E850}" srcOrd="0" destOrd="0" presId="urn:microsoft.com/office/officeart/2011/layout/CircleProcess"/>
    <dgm:cxn modelId="{7A598143-E23B-4EC6-B129-DFB73687FD40}" type="presOf" srcId="{F3672EBF-8DB2-4489-A6F0-1D0CF9DAD799}" destId="{27BDCC78-5300-4F83-A782-1A1AAD25A269}" srcOrd="0" destOrd="0" presId="urn:microsoft.com/office/officeart/2011/layout/CircleProcess"/>
    <dgm:cxn modelId="{4BB975A0-A7BA-487A-8608-507D98896E9A}" srcId="{A07635A1-BC56-48C8-846B-C9EC723D55ED}" destId="{5AA3A9DB-AAAE-4ACF-AE2B-9B9937CB7AE1}" srcOrd="1" destOrd="0" parTransId="{B2ADD6D6-D9E3-413A-9BDC-33C3CB2CA3C0}" sibTransId="{EE756CE4-CF1F-4635-8E4E-22FBCF850A75}"/>
    <dgm:cxn modelId="{65F243F5-BCAE-4847-A190-FD024EC17B2E}" type="presOf" srcId="{9133903A-2FB6-4BBB-8CDB-0C323A8A20D5}" destId="{4B851D04-A569-425E-A179-DB26FB2B5FB6}" srcOrd="1" destOrd="0" presId="urn:microsoft.com/office/officeart/2011/layout/CircleProcess"/>
    <dgm:cxn modelId="{03107CF4-A34F-4727-9A6D-2DF639494213}" type="presParOf" srcId="{F28F6907-AC6D-490F-B3C3-C7FB473395AE}" destId="{F608C7EC-7130-4E14-8961-A8B554532BE1}" srcOrd="0" destOrd="0" presId="urn:microsoft.com/office/officeart/2011/layout/CircleProcess"/>
    <dgm:cxn modelId="{D3FC3657-90B0-4F2C-85FB-8AA692D3911A}" type="presParOf" srcId="{F608C7EC-7130-4E14-8961-A8B554532BE1}" destId="{55B047F5-0692-422D-8DB1-4C7AD3BC2DAF}" srcOrd="0" destOrd="0" presId="urn:microsoft.com/office/officeart/2011/layout/CircleProcess"/>
    <dgm:cxn modelId="{904F7CF5-39EA-47D5-9B6C-5BDFF8A2695E}" type="presParOf" srcId="{F28F6907-AC6D-490F-B3C3-C7FB473395AE}" destId="{56B44E1E-9232-43C6-941D-26F58711EC5A}" srcOrd="1" destOrd="0" presId="urn:microsoft.com/office/officeart/2011/layout/CircleProcess"/>
    <dgm:cxn modelId="{32ECAFAE-A1EB-40AF-B48C-E5AB7FDCCCD5}" type="presParOf" srcId="{56B44E1E-9232-43C6-941D-26F58711EC5A}" destId="{1A147B79-A8B8-4435-9CCB-A287DEE2E879}" srcOrd="0" destOrd="0" presId="urn:microsoft.com/office/officeart/2011/layout/CircleProcess"/>
    <dgm:cxn modelId="{AF55C770-04DF-4E02-A14E-D5F3457A0109}" type="presParOf" srcId="{F28F6907-AC6D-490F-B3C3-C7FB473395AE}" destId="{B04B218C-585C-48F0-8857-2936C57ED09A}" srcOrd="2" destOrd="0" presId="urn:microsoft.com/office/officeart/2011/layout/CircleProcess"/>
    <dgm:cxn modelId="{51C6996E-C3EC-4298-A88D-2D5DEC6D6335}" type="presParOf" srcId="{F28F6907-AC6D-490F-B3C3-C7FB473395AE}" destId="{EDE8D9CF-B920-4960-8F58-517B7B479D85}" srcOrd="3" destOrd="0" presId="urn:microsoft.com/office/officeart/2011/layout/CircleProcess"/>
    <dgm:cxn modelId="{A49BD3A7-3296-4A54-BB00-C87F66124396}" type="presParOf" srcId="{EDE8D9CF-B920-4960-8F58-517B7B479D85}" destId="{C5FBCC5F-2F65-44A7-B254-F8EDA771C626}" srcOrd="0" destOrd="0" presId="urn:microsoft.com/office/officeart/2011/layout/CircleProcess"/>
    <dgm:cxn modelId="{88317F8B-7949-4AE2-AC80-04E54E2E60BA}" type="presParOf" srcId="{F28F6907-AC6D-490F-B3C3-C7FB473395AE}" destId="{A40B1184-AD7F-48CA-9BCA-9EC5DBC82297}" srcOrd="4" destOrd="0" presId="urn:microsoft.com/office/officeart/2011/layout/CircleProcess"/>
    <dgm:cxn modelId="{69A5E5AD-564C-4150-ABCA-8180ACF4023E}" type="presParOf" srcId="{A40B1184-AD7F-48CA-9BCA-9EC5DBC82297}" destId="{F7F26EE9-A648-49FC-9889-C0572A460A10}" srcOrd="0" destOrd="0" presId="urn:microsoft.com/office/officeart/2011/layout/CircleProcess"/>
    <dgm:cxn modelId="{BEC6BB4E-452A-4547-988E-5549D600750C}" type="presParOf" srcId="{F28F6907-AC6D-490F-B3C3-C7FB473395AE}" destId="{74F7AE43-54AD-481A-BB45-822ACEEBD77C}" srcOrd="5" destOrd="0" presId="urn:microsoft.com/office/officeart/2011/layout/CircleProcess"/>
    <dgm:cxn modelId="{9F0FB2D8-1365-4270-B327-280EC53FFDB0}" type="presParOf" srcId="{F28F6907-AC6D-490F-B3C3-C7FB473395AE}" destId="{C12CA82E-51B5-4ADE-92EE-C6E11335D6F5}" srcOrd="6" destOrd="0" presId="urn:microsoft.com/office/officeart/2011/layout/CircleProcess"/>
    <dgm:cxn modelId="{901CD396-2871-4998-B14A-38E22C61B842}" type="presParOf" srcId="{C12CA82E-51B5-4ADE-92EE-C6E11335D6F5}" destId="{5608208A-721F-41DB-BBDC-48281FAF014D}" srcOrd="0" destOrd="0" presId="urn:microsoft.com/office/officeart/2011/layout/CircleProcess"/>
    <dgm:cxn modelId="{BB481859-824B-4E7B-905F-0CF2155F27FC}" type="presParOf" srcId="{F28F6907-AC6D-490F-B3C3-C7FB473395AE}" destId="{6F16BD6B-2E2B-4A2D-A29A-1D2A856D93AC}" srcOrd="7" destOrd="0" presId="urn:microsoft.com/office/officeart/2011/layout/CircleProcess"/>
    <dgm:cxn modelId="{4F34908A-C323-4658-BE51-6DB2F4CB74FE}" type="presParOf" srcId="{6F16BD6B-2E2B-4A2D-A29A-1D2A856D93AC}" destId="{27BDCC78-5300-4F83-A782-1A1AAD25A269}" srcOrd="0" destOrd="0" presId="urn:microsoft.com/office/officeart/2011/layout/CircleProcess"/>
    <dgm:cxn modelId="{A7A73DE8-A330-461F-8384-F56A9D187E65}" type="presParOf" srcId="{F28F6907-AC6D-490F-B3C3-C7FB473395AE}" destId="{E64F9032-9B19-4861-AE8F-8C61F5119DDE}" srcOrd="8" destOrd="0" presId="urn:microsoft.com/office/officeart/2011/layout/CircleProcess"/>
    <dgm:cxn modelId="{C47B04E1-EA67-48C0-B805-70A8F753FB0D}" type="presParOf" srcId="{F28F6907-AC6D-490F-B3C3-C7FB473395AE}" destId="{C38B7756-C64E-4DDF-9576-58450DBA2AF2}" srcOrd="9" destOrd="0" presId="urn:microsoft.com/office/officeart/2011/layout/CircleProcess"/>
    <dgm:cxn modelId="{98C2F231-B7E0-41B3-8656-EF9BB5478E33}" type="presParOf" srcId="{C38B7756-C64E-4DDF-9576-58450DBA2AF2}" destId="{1531A3B3-5066-43C2-803F-34F661D1520F}" srcOrd="0" destOrd="0" presId="urn:microsoft.com/office/officeart/2011/layout/CircleProcess"/>
    <dgm:cxn modelId="{AA2A849C-8753-4D3D-9DF6-9C2DC0CA3ECA}" type="presParOf" srcId="{F28F6907-AC6D-490F-B3C3-C7FB473395AE}" destId="{8D6C9B80-3958-4A46-B19E-13DA3026BABD}" srcOrd="10" destOrd="0" presId="urn:microsoft.com/office/officeart/2011/layout/CircleProcess"/>
    <dgm:cxn modelId="{1B20AC46-56D6-44EC-B79B-940B88917C89}" type="presParOf" srcId="{8D6C9B80-3958-4A46-B19E-13DA3026BABD}" destId="{4C1D235F-5D6B-4237-9811-6A8DF958E850}" srcOrd="0" destOrd="0" presId="urn:microsoft.com/office/officeart/2011/layout/CircleProcess"/>
    <dgm:cxn modelId="{F7210932-0D82-4F51-9F20-5F193FBE8992}" type="presParOf" srcId="{F28F6907-AC6D-490F-B3C3-C7FB473395AE}" destId="{5450842F-E6E3-4869-BCF4-5860976A628F}" srcOrd="11" destOrd="0" presId="urn:microsoft.com/office/officeart/2011/layout/CircleProcess"/>
    <dgm:cxn modelId="{068515EA-7638-4461-B5C8-A92678471F9F}" type="presParOf" srcId="{F28F6907-AC6D-490F-B3C3-C7FB473395AE}" destId="{E8552F46-FA3F-435F-ABC7-0A1051287569}" srcOrd="12" destOrd="0" presId="urn:microsoft.com/office/officeart/2011/layout/CircleProcess"/>
    <dgm:cxn modelId="{AB2D01DF-C21A-4AAD-A952-90BBB6333371}" type="presParOf" srcId="{E8552F46-FA3F-435F-ABC7-0A1051287569}" destId="{D86D641B-B60E-4A65-B1A4-3653E32ACF5F}" srcOrd="0" destOrd="0" presId="urn:microsoft.com/office/officeart/2011/layout/CircleProcess"/>
    <dgm:cxn modelId="{CD79D9E3-8B10-4B97-8620-43E06A960CEA}" type="presParOf" srcId="{F28F6907-AC6D-490F-B3C3-C7FB473395AE}" destId="{1E3F6F82-6BF5-476A-A803-43900BE03DC8}" srcOrd="13" destOrd="0" presId="urn:microsoft.com/office/officeart/2011/layout/CircleProcess"/>
    <dgm:cxn modelId="{CB9894ED-45B1-4A09-A385-75A39A61BD78}" type="presParOf" srcId="{1E3F6F82-6BF5-476A-A803-43900BE03DC8}" destId="{29A3B9D6-1C29-48D5-A1B2-54677786DB87}" srcOrd="0" destOrd="0" presId="urn:microsoft.com/office/officeart/2011/layout/CircleProcess"/>
    <dgm:cxn modelId="{2316EB03-D0E7-43E6-8FC1-82CFA8C760F9}" type="presParOf" srcId="{F28F6907-AC6D-490F-B3C3-C7FB473395AE}" destId="{4B851D04-A569-425E-A179-DB26FB2B5FB6}" srcOrd="14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AF83A4-8633-4612-878C-D8ABA3747B84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A583C8A-328B-46C8-8BC2-22105B0A2AFB}">
      <dgm:prSet phldrT="[Text]"/>
      <dgm:spPr/>
      <dgm:t>
        <a:bodyPr/>
        <a:lstStyle/>
        <a:p>
          <a:r>
            <a:rPr lang="fr-FR" dirty="0" smtClean="0"/>
            <a:t>le diagnostic</a:t>
          </a:r>
        </a:p>
      </dgm:t>
    </dgm:pt>
    <dgm:pt modelId="{A13560E0-B8F9-48ED-B6E0-9146DDAF269F}" type="parTrans" cxnId="{B189BA45-7E89-4BCD-BD20-AB4EECC37A54}">
      <dgm:prSet/>
      <dgm:spPr/>
      <dgm:t>
        <a:bodyPr/>
        <a:lstStyle/>
        <a:p>
          <a:endParaRPr lang="fr-FR"/>
        </a:p>
      </dgm:t>
    </dgm:pt>
    <dgm:pt modelId="{56EFB3D1-9CB7-456B-8E4E-DC7B9160D153}" type="sibTrans" cxnId="{B189BA45-7E89-4BCD-BD20-AB4EECC37A54}">
      <dgm:prSet/>
      <dgm:spPr/>
      <dgm:t>
        <a:bodyPr/>
        <a:lstStyle/>
        <a:p>
          <a:endParaRPr lang="fr-FR"/>
        </a:p>
      </dgm:t>
    </dgm:pt>
    <dgm:pt modelId="{A2B01CFA-C16C-4826-A26E-96FB611E25A3}">
      <dgm:prSet phldrT="[Text]"/>
      <dgm:spPr/>
      <dgm:t>
        <a:bodyPr/>
        <a:lstStyle/>
        <a:p>
          <a:r>
            <a:rPr lang="en-US" b="1" dirty="0" err="1" smtClean="0"/>
            <a:t>O</a:t>
          </a:r>
          <a:r>
            <a:rPr lang="en-US" dirty="0" err="1" smtClean="0"/>
            <a:t>bjets</a:t>
          </a:r>
          <a:endParaRPr lang="fr-FR" dirty="0"/>
        </a:p>
      </dgm:t>
    </dgm:pt>
    <dgm:pt modelId="{C412E55F-D9C5-4CA6-8B21-91B66E1F6265}" type="parTrans" cxnId="{42175D06-4D10-4EBE-AC55-1592DA4F2DBE}">
      <dgm:prSet/>
      <dgm:spPr/>
      <dgm:t>
        <a:bodyPr/>
        <a:lstStyle/>
        <a:p>
          <a:endParaRPr lang="fr-FR"/>
        </a:p>
      </dgm:t>
    </dgm:pt>
    <dgm:pt modelId="{2A646828-51FB-4EF7-BEC4-C19504F330AA}" type="sibTrans" cxnId="{42175D06-4D10-4EBE-AC55-1592DA4F2DBE}">
      <dgm:prSet/>
      <dgm:spPr/>
      <dgm:t>
        <a:bodyPr/>
        <a:lstStyle/>
        <a:p>
          <a:endParaRPr lang="fr-FR"/>
        </a:p>
      </dgm:t>
    </dgm:pt>
    <dgm:pt modelId="{19A44FEC-6BE3-4C03-8CD9-9E4316BFE86E}">
      <dgm:prSet phldrT="[Text]"/>
      <dgm:spPr/>
      <dgm:t>
        <a:bodyPr/>
        <a:lstStyle/>
        <a:p>
          <a:r>
            <a:rPr lang="en-US" b="1" dirty="0" err="1" smtClean="0"/>
            <a:t>C</a:t>
          </a:r>
          <a:r>
            <a:rPr lang="en-US" dirty="0" err="1" smtClean="0"/>
            <a:t>ontexte</a:t>
          </a:r>
          <a:endParaRPr lang="fr-FR" dirty="0"/>
        </a:p>
      </dgm:t>
    </dgm:pt>
    <dgm:pt modelId="{BF07021A-B1A3-4BF4-A9CA-724C458D94A4}" type="parTrans" cxnId="{BCD972C5-D3FB-4319-A778-D0C3990F77AD}">
      <dgm:prSet/>
      <dgm:spPr/>
      <dgm:t>
        <a:bodyPr/>
        <a:lstStyle/>
        <a:p>
          <a:endParaRPr lang="fr-FR"/>
        </a:p>
      </dgm:t>
    </dgm:pt>
    <dgm:pt modelId="{69D604D8-D5F1-4A3B-AEE6-09020C829CA9}" type="sibTrans" cxnId="{BCD972C5-D3FB-4319-A778-D0C3990F77AD}">
      <dgm:prSet/>
      <dgm:spPr/>
      <dgm:t>
        <a:bodyPr/>
        <a:lstStyle/>
        <a:p>
          <a:endParaRPr lang="fr-FR"/>
        </a:p>
      </dgm:t>
    </dgm:pt>
    <dgm:pt modelId="{CB18D526-1D4A-400D-A94F-711D5AE3A98D}">
      <dgm:prSet phldrT="[Text]"/>
      <dgm:spPr/>
      <dgm:t>
        <a:bodyPr/>
        <a:lstStyle/>
        <a:p>
          <a:r>
            <a:rPr lang="fr-FR" dirty="0" smtClean="0"/>
            <a:t>les objectifs</a:t>
          </a:r>
          <a:endParaRPr lang="fr-FR" dirty="0"/>
        </a:p>
      </dgm:t>
    </dgm:pt>
    <dgm:pt modelId="{DD11076E-BFD4-4B01-8948-DEBA741E3AB3}" type="parTrans" cxnId="{9571EE3E-EDD5-47BE-9E59-6F8643DA4B22}">
      <dgm:prSet/>
      <dgm:spPr/>
      <dgm:t>
        <a:bodyPr/>
        <a:lstStyle/>
        <a:p>
          <a:endParaRPr lang="fr-FR"/>
        </a:p>
      </dgm:t>
    </dgm:pt>
    <dgm:pt modelId="{E114C1E0-6C9C-4827-87F3-FB2A40D20F48}" type="sibTrans" cxnId="{9571EE3E-EDD5-47BE-9E59-6F8643DA4B22}">
      <dgm:prSet/>
      <dgm:spPr/>
      <dgm:t>
        <a:bodyPr/>
        <a:lstStyle/>
        <a:p>
          <a:endParaRPr lang="fr-FR"/>
        </a:p>
      </dgm:t>
    </dgm:pt>
    <dgm:pt modelId="{2EF942FE-4E29-4450-919E-E83F5C51E824}">
      <dgm:prSet phldrT="[Text]"/>
      <dgm:spPr/>
      <dgm:t>
        <a:bodyPr/>
        <a:lstStyle/>
        <a:p>
          <a:r>
            <a:rPr lang="fr-FR" dirty="0" smtClean="0"/>
            <a:t>Les objectifs majeurs et secondaires</a:t>
          </a:r>
          <a:endParaRPr lang="fr-FR" dirty="0"/>
        </a:p>
      </dgm:t>
    </dgm:pt>
    <dgm:pt modelId="{89FA86E3-07A8-4E03-B5C9-889AEC863E65}" type="parTrans" cxnId="{E94FB09F-23C6-496B-9F4F-57270D18D168}">
      <dgm:prSet/>
      <dgm:spPr/>
      <dgm:t>
        <a:bodyPr/>
        <a:lstStyle/>
        <a:p>
          <a:endParaRPr lang="fr-FR"/>
        </a:p>
      </dgm:t>
    </dgm:pt>
    <dgm:pt modelId="{A4BE4F6E-A32B-4233-B178-360927B90A68}" type="sibTrans" cxnId="{E94FB09F-23C6-496B-9F4F-57270D18D168}">
      <dgm:prSet/>
      <dgm:spPr/>
      <dgm:t>
        <a:bodyPr/>
        <a:lstStyle/>
        <a:p>
          <a:endParaRPr lang="fr-FR"/>
        </a:p>
      </dgm:t>
    </dgm:pt>
    <dgm:pt modelId="{9706F73F-C59A-414F-8D46-3AAD17AA7182}">
      <dgm:prSet phldrT="[Text]"/>
      <dgm:spPr/>
      <dgm:t>
        <a:bodyPr/>
        <a:lstStyle/>
        <a:p>
          <a:r>
            <a:rPr lang="fr-FR" smtClean="0"/>
            <a:t>la stratégie</a:t>
          </a:r>
          <a:endParaRPr lang="fr-FR" dirty="0"/>
        </a:p>
      </dgm:t>
    </dgm:pt>
    <dgm:pt modelId="{0A1F8878-7CB6-44B6-B14D-1A7A16DD0592}" type="parTrans" cxnId="{E51D1E46-23F7-4932-B773-85C37B61D32C}">
      <dgm:prSet/>
      <dgm:spPr/>
      <dgm:t>
        <a:bodyPr/>
        <a:lstStyle/>
        <a:p>
          <a:endParaRPr lang="fr-FR"/>
        </a:p>
      </dgm:t>
    </dgm:pt>
    <dgm:pt modelId="{C0E39C7F-F3E8-4B4A-9D7D-39E5D23C3553}" type="sibTrans" cxnId="{E51D1E46-23F7-4932-B773-85C37B61D32C}">
      <dgm:prSet/>
      <dgm:spPr/>
      <dgm:t>
        <a:bodyPr/>
        <a:lstStyle/>
        <a:p>
          <a:endParaRPr lang="fr-FR"/>
        </a:p>
      </dgm:t>
    </dgm:pt>
    <dgm:pt modelId="{CA5C634C-2212-488E-B9CC-BDAAFE666BAE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Les scenarii         Le terrain                        Le temps               Les alternatives              Les techniques      Les initiatives</a:t>
          </a:r>
          <a:endParaRPr lang="fr-FR" dirty="0"/>
        </a:p>
      </dgm:t>
    </dgm:pt>
    <dgm:pt modelId="{F905F9C0-7C64-4959-A096-B196CC4A6390}" type="parTrans" cxnId="{ED07A9C8-06A1-4A85-827B-704937693257}">
      <dgm:prSet/>
      <dgm:spPr/>
      <dgm:t>
        <a:bodyPr/>
        <a:lstStyle/>
        <a:p>
          <a:endParaRPr lang="fr-FR"/>
        </a:p>
      </dgm:t>
    </dgm:pt>
    <dgm:pt modelId="{B6F5BF48-B0E6-4782-AD89-0F0EC6593D7E}" type="sibTrans" cxnId="{ED07A9C8-06A1-4A85-827B-704937693257}">
      <dgm:prSet/>
      <dgm:spPr/>
      <dgm:t>
        <a:bodyPr/>
        <a:lstStyle/>
        <a:p>
          <a:endParaRPr lang="fr-FR"/>
        </a:p>
      </dgm:t>
    </dgm:pt>
    <dgm:pt modelId="{36DD8418-0091-4CB4-8C3D-9CB6C6FBC8D3}">
      <dgm:prSet phldrT="[Text]"/>
      <dgm:spPr/>
      <dgm:t>
        <a:bodyPr/>
        <a:lstStyle/>
        <a:p>
          <a:r>
            <a:rPr lang="en-US" b="1" dirty="0" err="1" smtClean="0"/>
            <a:t>E</a:t>
          </a:r>
          <a:r>
            <a:rPr lang="en-US" dirty="0" err="1" smtClean="0"/>
            <a:t>njeux</a:t>
          </a:r>
          <a:endParaRPr lang="fr-FR" dirty="0"/>
        </a:p>
      </dgm:t>
    </dgm:pt>
    <dgm:pt modelId="{3416A99D-8047-4B65-9525-1D1CB6B46BF2}" type="parTrans" cxnId="{4B749C73-AC13-473E-AD03-DF2EEE5B3479}">
      <dgm:prSet/>
      <dgm:spPr/>
      <dgm:t>
        <a:bodyPr/>
        <a:lstStyle/>
        <a:p>
          <a:endParaRPr lang="fr-FR"/>
        </a:p>
      </dgm:t>
    </dgm:pt>
    <dgm:pt modelId="{14C46FDB-0DA7-4342-A0BB-988F93040F69}" type="sibTrans" cxnId="{4B749C73-AC13-473E-AD03-DF2EEE5B3479}">
      <dgm:prSet/>
      <dgm:spPr/>
      <dgm:t>
        <a:bodyPr/>
        <a:lstStyle/>
        <a:p>
          <a:endParaRPr lang="fr-FR"/>
        </a:p>
      </dgm:t>
    </dgm:pt>
    <dgm:pt modelId="{975B2D5E-5B64-459B-B2A3-010DFE1659A1}">
      <dgm:prSet phldrT="[Text]"/>
      <dgm:spPr/>
      <dgm:t>
        <a:bodyPr/>
        <a:lstStyle/>
        <a:p>
          <a:r>
            <a:rPr lang="en-US" b="1" dirty="0" err="1" smtClean="0"/>
            <a:t>A</a:t>
          </a:r>
          <a:r>
            <a:rPr lang="en-US" dirty="0" err="1" smtClean="0"/>
            <a:t>symetrie</a:t>
          </a:r>
          <a:r>
            <a:rPr lang="en-US" dirty="0" smtClean="0"/>
            <a:t> de </a:t>
          </a:r>
          <a:r>
            <a:rPr lang="en-US" dirty="0" err="1" smtClean="0"/>
            <a:t>pouvoir</a:t>
          </a:r>
          <a:endParaRPr lang="fr-FR" dirty="0"/>
        </a:p>
      </dgm:t>
    </dgm:pt>
    <dgm:pt modelId="{8E6351CE-F65A-45F0-B7EF-79F45009CD09}" type="parTrans" cxnId="{09F8CA69-4C4A-4686-A999-3045B149AC04}">
      <dgm:prSet/>
      <dgm:spPr/>
      <dgm:t>
        <a:bodyPr/>
        <a:lstStyle/>
        <a:p>
          <a:endParaRPr lang="fr-FR"/>
        </a:p>
      </dgm:t>
    </dgm:pt>
    <dgm:pt modelId="{2227F605-9DA0-44A6-AE5E-1A172A2F7AB2}" type="sibTrans" cxnId="{09F8CA69-4C4A-4686-A999-3045B149AC04}">
      <dgm:prSet/>
      <dgm:spPr/>
      <dgm:t>
        <a:bodyPr/>
        <a:lstStyle/>
        <a:p>
          <a:endParaRPr lang="fr-FR"/>
        </a:p>
      </dgm:t>
    </dgm:pt>
    <dgm:pt modelId="{E96195D4-558D-428D-AE98-FB7FBA6B9F47}">
      <dgm:prSet phldrT="[Text]"/>
      <dgm:spPr/>
      <dgm:t>
        <a:bodyPr/>
        <a:lstStyle/>
        <a:p>
          <a:r>
            <a:rPr lang="en-US" b="1" dirty="0" err="1" smtClean="0"/>
            <a:t>N</a:t>
          </a:r>
          <a:r>
            <a:rPr lang="en-US" dirty="0" err="1" smtClean="0"/>
            <a:t>egociateurs</a:t>
          </a:r>
          <a:endParaRPr lang="fr-FR" dirty="0"/>
        </a:p>
      </dgm:t>
    </dgm:pt>
    <dgm:pt modelId="{FE4ADEEE-8F41-4A3F-8E99-537EC4DAAA75}" type="parTrans" cxnId="{78E4190B-2AF2-4C3A-8E00-2F27A4EF6AC4}">
      <dgm:prSet/>
      <dgm:spPr/>
      <dgm:t>
        <a:bodyPr/>
        <a:lstStyle/>
        <a:p>
          <a:endParaRPr lang="fr-FR"/>
        </a:p>
      </dgm:t>
    </dgm:pt>
    <dgm:pt modelId="{F5880B1C-FF33-4B1F-987C-4D28878964D8}" type="sibTrans" cxnId="{78E4190B-2AF2-4C3A-8E00-2F27A4EF6AC4}">
      <dgm:prSet/>
      <dgm:spPr/>
      <dgm:t>
        <a:bodyPr/>
        <a:lstStyle/>
        <a:p>
          <a:endParaRPr lang="fr-FR"/>
        </a:p>
      </dgm:t>
    </dgm:pt>
    <dgm:pt modelId="{4494B368-27C5-4639-8B39-AF29858E4C4C}">
      <dgm:prSet/>
      <dgm:spPr/>
      <dgm:t>
        <a:bodyPr/>
        <a:lstStyle/>
        <a:p>
          <a:r>
            <a:rPr lang="fr-FR" dirty="0" smtClean="0"/>
            <a:t>Les objectifs quantitatifs ou qualitatifs</a:t>
          </a:r>
          <a:endParaRPr lang="fr-FR" dirty="0"/>
        </a:p>
      </dgm:t>
    </dgm:pt>
    <dgm:pt modelId="{5FA95C99-9129-4E9F-B3C6-1CF9AFFF2555}" type="parTrans" cxnId="{48177B66-743A-4FCF-9A8C-82CA819A52F3}">
      <dgm:prSet/>
      <dgm:spPr/>
      <dgm:t>
        <a:bodyPr/>
        <a:lstStyle/>
        <a:p>
          <a:endParaRPr lang="fr-FR"/>
        </a:p>
      </dgm:t>
    </dgm:pt>
    <dgm:pt modelId="{1E9B2C99-2C19-4DCD-8AC1-D0BBB78ECA31}" type="sibTrans" cxnId="{48177B66-743A-4FCF-9A8C-82CA819A52F3}">
      <dgm:prSet/>
      <dgm:spPr/>
      <dgm:t>
        <a:bodyPr/>
        <a:lstStyle/>
        <a:p>
          <a:endParaRPr lang="fr-FR"/>
        </a:p>
      </dgm:t>
    </dgm:pt>
    <dgm:pt modelId="{28515A0A-96F5-4662-A335-FDFA0221510E}">
      <dgm:prSet/>
      <dgm:spPr/>
      <dgm:t>
        <a:bodyPr/>
        <a:lstStyle/>
        <a:p>
          <a:r>
            <a:rPr lang="fr-FR" dirty="0" smtClean="0"/>
            <a:t>L’objectif intermédiaire</a:t>
          </a:r>
          <a:endParaRPr lang="fr-FR" dirty="0"/>
        </a:p>
      </dgm:t>
    </dgm:pt>
    <dgm:pt modelId="{FD07BB40-13B9-41B8-98B4-B0594826BE8A}" type="parTrans" cxnId="{04FCF5EC-2113-4606-A146-59781DC9D587}">
      <dgm:prSet/>
      <dgm:spPr/>
      <dgm:t>
        <a:bodyPr/>
        <a:lstStyle/>
        <a:p>
          <a:endParaRPr lang="fr-FR"/>
        </a:p>
      </dgm:t>
    </dgm:pt>
    <dgm:pt modelId="{8E07F358-5976-405B-9928-D2FF14A54E96}" type="sibTrans" cxnId="{04FCF5EC-2113-4606-A146-59781DC9D587}">
      <dgm:prSet/>
      <dgm:spPr/>
      <dgm:t>
        <a:bodyPr/>
        <a:lstStyle/>
        <a:p>
          <a:endParaRPr lang="fr-FR"/>
        </a:p>
      </dgm:t>
    </dgm:pt>
    <dgm:pt modelId="{BFD56755-8F50-4040-BC6C-81BB3F5AF888}">
      <dgm:prSet phldrT="[Text]"/>
      <dgm:spPr/>
      <dgm:t>
        <a:bodyPr/>
        <a:lstStyle/>
        <a:p>
          <a:r>
            <a:rPr lang="fr-FR" smtClean="0"/>
            <a:t>l'organisation</a:t>
          </a:r>
          <a:endParaRPr lang="fr-FR" dirty="0"/>
        </a:p>
      </dgm:t>
    </dgm:pt>
    <dgm:pt modelId="{BAAD1998-4F53-4EA2-B2B3-256D42319382}" type="parTrans" cxnId="{9694B915-E7A3-4D2F-B10D-71F6A67F2ECA}">
      <dgm:prSet/>
      <dgm:spPr/>
      <dgm:t>
        <a:bodyPr/>
        <a:lstStyle/>
        <a:p>
          <a:endParaRPr lang="fr-FR"/>
        </a:p>
      </dgm:t>
    </dgm:pt>
    <dgm:pt modelId="{720E82ED-862D-4615-9179-C9DE9BB9FA2F}" type="sibTrans" cxnId="{9694B915-E7A3-4D2F-B10D-71F6A67F2ECA}">
      <dgm:prSet/>
      <dgm:spPr/>
      <dgm:t>
        <a:bodyPr/>
        <a:lstStyle/>
        <a:p>
          <a:endParaRPr lang="fr-FR"/>
        </a:p>
      </dgm:t>
    </dgm:pt>
    <dgm:pt modelId="{36F2ABE9-B29B-4264-9F09-5B9186991D02}">
      <dgm:prSet phldrT="[Text]"/>
      <dgm:spPr/>
      <dgm:t>
        <a:bodyPr/>
        <a:lstStyle/>
        <a:p>
          <a:r>
            <a:rPr lang="fr-FR" dirty="0" smtClean="0"/>
            <a:t>L’équipe</a:t>
          </a:r>
          <a:r>
            <a:rPr lang="en-US" dirty="0" smtClean="0"/>
            <a:t>                 les </a:t>
          </a:r>
          <a:r>
            <a:rPr lang="fr-FR" dirty="0" smtClean="0"/>
            <a:t>procédures</a:t>
          </a:r>
          <a:r>
            <a:rPr lang="en-US" dirty="0" smtClean="0"/>
            <a:t>               les overtures</a:t>
          </a:r>
          <a:endParaRPr lang="fr-FR" dirty="0"/>
        </a:p>
      </dgm:t>
    </dgm:pt>
    <dgm:pt modelId="{E458C606-18D4-4F28-9B17-7DF62E592889}" type="parTrans" cxnId="{045B7E90-9126-42ED-B6FA-BA67612ADE6B}">
      <dgm:prSet/>
      <dgm:spPr/>
      <dgm:t>
        <a:bodyPr/>
        <a:lstStyle/>
        <a:p>
          <a:endParaRPr lang="fr-FR"/>
        </a:p>
      </dgm:t>
    </dgm:pt>
    <dgm:pt modelId="{E36666A6-BA05-4EF4-9210-184EECA85224}" type="sibTrans" cxnId="{045B7E90-9126-42ED-B6FA-BA67612ADE6B}">
      <dgm:prSet/>
      <dgm:spPr/>
      <dgm:t>
        <a:bodyPr/>
        <a:lstStyle/>
        <a:p>
          <a:endParaRPr lang="fr-FR"/>
        </a:p>
      </dgm:t>
    </dgm:pt>
    <dgm:pt modelId="{99A64840-50EA-4F3C-965D-493907BB9374}">
      <dgm:prSet phldrT="[Text]"/>
      <dgm:spPr/>
      <dgm:t>
        <a:bodyPr/>
        <a:lstStyle/>
        <a:p>
          <a:endParaRPr lang="fr-FR" dirty="0"/>
        </a:p>
      </dgm:t>
    </dgm:pt>
    <dgm:pt modelId="{23D5EEDA-D957-481C-873C-D2DA47C83822}" type="parTrans" cxnId="{8894A32B-D579-4F1E-9E6E-E549B2F52A6B}">
      <dgm:prSet/>
      <dgm:spPr/>
      <dgm:t>
        <a:bodyPr/>
        <a:lstStyle/>
        <a:p>
          <a:endParaRPr lang="fr-FR"/>
        </a:p>
      </dgm:t>
    </dgm:pt>
    <dgm:pt modelId="{43A4188D-D0BF-49F1-8D89-42EA1BBBA788}" type="sibTrans" cxnId="{8894A32B-D579-4F1E-9E6E-E549B2F52A6B}">
      <dgm:prSet/>
      <dgm:spPr/>
      <dgm:t>
        <a:bodyPr/>
        <a:lstStyle/>
        <a:p>
          <a:endParaRPr lang="fr-FR"/>
        </a:p>
      </dgm:t>
    </dgm:pt>
    <dgm:pt modelId="{84855E3A-68A7-4D91-8990-C88A152274D4}">
      <dgm:prSet phldrT="[Text]"/>
      <dgm:spPr/>
      <dgm:t>
        <a:bodyPr/>
        <a:lstStyle/>
        <a:p>
          <a:r>
            <a:rPr lang="en-US" dirty="0" smtClean="0"/>
            <a:t>Les arguments       la </a:t>
          </a:r>
          <a:r>
            <a:rPr lang="en-US" dirty="0" err="1" smtClean="0"/>
            <a:t>logistique</a:t>
          </a:r>
          <a:r>
            <a:rPr lang="en-US" dirty="0" smtClean="0"/>
            <a:t>  </a:t>
          </a:r>
          <a:endParaRPr lang="fr-FR" dirty="0"/>
        </a:p>
      </dgm:t>
    </dgm:pt>
    <dgm:pt modelId="{1D6318CC-1AA3-4923-A7E2-C8F2D8298988}" type="parTrans" cxnId="{3A6066A4-529D-4F9D-8375-6A678E64901E}">
      <dgm:prSet/>
      <dgm:spPr/>
      <dgm:t>
        <a:bodyPr/>
        <a:lstStyle/>
        <a:p>
          <a:endParaRPr lang="fr-FR"/>
        </a:p>
      </dgm:t>
    </dgm:pt>
    <dgm:pt modelId="{B2358641-DBC4-4AEC-A842-05AD576B3E7C}" type="sibTrans" cxnId="{3A6066A4-529D-4F9D-8375-6A678E64901E}">
      <dgm:prSet/>
      <dgm:spPr/>
      <dgm:t>
        <a:bodyPr/>
        <a:lstStyle/>
        <a:p>
          <a:endParaRPr lang="fr-FR"/>
        </a:p>
      </dgm:t>
    </dgm:pt>
    <dgm:pt modelId="{D2D03A7F-A41A-4998-8DCA-F126770AF6D1}">
      <dgm:prSet phldrT="[Text]"/>
      <dgm:spPr/>
      <dgm:t>
        <a:bodyPr/>
        <a:lstStyle/>
        <a:p>
          <a:r>
            <a:rPr lang="en-US" dirty="0" smtClean="0"/>
            <a:t>                                                          la conclusion</a:t>
          </a:r>
          <a:endParaRPr lang="fr-FR" dirty="0"/>
        </a:p>
      </dgm:t>
    </dgm:pt>
    <dgm:pt modelId="{685F468F-C928-426C-97B7-E90A49D4C294}" type="parTrans" cxnId="{A7CEC6DA-FBAF-40E0-96F9-2917F2A69A2E}">
      <dgm:prSet/>
      <dgm:spPr/>
      <dgm:t>
        <a:bodyPr/>
        <a:lstStyle/>
        <a:p>
          <a:endParaRPr lang="fr-FR"/>
        </a:p>
      </dgm:t>
    </dgm:pt>
    <dgm:pt modelId="{DBA967E1-CD02-41CA-8716-F28B40A568E3}" type="sibTrans" cxnId="{A7CEC6DA-FBAF-40E0-96F9-2917F2A69A2E}">
      <dgm:prSet/>
      <dgm:spPr/>
      <dgm:t>
        <a:bodyPr/>
        <a:lstStyle/>
        <a:p>
          <a:endParaRPr lang="fr-FR"/>
        </a:p>
      </dgm:t>
    </dgm:pt>
    <dgm:pt modelId="{E198314D-32CF-480F-B9C6-99F9BBAA1BE6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 smtClean="0"/>
            <a:t>Les priorités et les positions           L’accord              L’avenir</a:t>
          </a:r>
          <a:endParaRPr lang="fr-FR" dirty="0"/>
        </a:p>
      </dgm:t>
    </dgm:pt>
    <dgm:pt modelId="{20DB37CF-897E-490B-A7E5-5749444D4088}" type="parTrans" cxnId="{04522D35-391E-4E61-B799-4DBEF7C26053}">
      <dgm:prSet/>
      <dgm:spPr/>
      <dgm:t>
        <a:bodyPr/>
        <a:lstStyle/>
        <a:p>
          <a:endParaRPr lang="fr-FR"/>
        </a:p>
      </dgm:t>
    </dgm:pt>
    <dgm:pt modelId="{313350D2-BF43-4D11-96DA-33FB9C6BFD5C}" type="sibTrans" cxnId="{04522D35-391E-4E61-B799-4DBEF7C26053}">
      <dgm:prSet/>
      <dgm:spPr/>
      <dgm:t>
        <a:bodyPr/>
        <a:lstStyle/>
        <a:p>
          <a:endParaRPr lang="fr-FR"/>
        </a:p>
      </dgm:t>
    </dgm:pt>
    <dgm:pt modelId="{8EC86A28-1FDE-43CC-9F79-DDD1240E657A}" type="pres">
      <dgm:prSet presAssocID="{8BAF83A4-8633-4612-878C-D8ABA3747B8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FBBB2F6-07C6-41D8-A72C-F6FE318C052B}" type="pres">
      <dgm:prSet presAssocID="{8A583C8A-328B-46C8-8BC2-22105B0A2AFB}" presName="linNode" presStyleCnt="0"/>
      <dgm:spPr/>
    </dgm:pt>
    <dgm:pt modelId="{0BEA5ABF-BD2B-485A-816D-5AF9CDC76C5F}" type="pres">
      <dgm:prSet presAssocID="{8A583C8A-328B-46C8-8BC2-22105B0A2AFB}" presName="parentText" presStyleLbl="node1" presStyleIdx="0" presStyleCnt="4" custLinFactNeighborX="209" custLinFactNeighborY="132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A5842CD-5735-49B7-BF64-549446DEB53D}" type="pres">
      <dgm:prSet presAssocID="{8A583C8A-328B-46C8-8BC2-22105B0A2AFB}" presName="descendantText" presStyleLbl="alignAccFollowNode1" presStyleIdx="0" presStyleCnt="4" custScaleY="12564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D711463-4210-49FD-A24B-FE683C74B654}" type="pres">
      <dgm:prSet presAssocID="{56EFB3D1-9CB7-456B-8E4E-DC7B9160D153}" presName="sp" presStyleCnt="0"/>
      <dgm:spPr/>
    </dgm:pt>
    <dgm:pt modelId="{AEA7A4C8-98D8-496E-BD63-5B1AA0B1E91A}" type="pres">
      <dgm:prSet presAssocID="{CB18D526-1D4A-400D-A94F-711D5AE3A98D}" presName="linNode" presStyleCnt="0"/>
      <dgm:spPr/>
    </dgm:pt>
    <dgm:pt modelId="{DCCE5637-4B44-43D0-BAD2-2D889F682EB8}" type="pres">
      <dgm:prSet presAssocID="{CB18D526-1D4A-400D-A94F-711D5AE3A98D}" presName="parentText" presStyleLbl="node1" presStyleIdx="1" presStyleCnt="4" custLinFactNeighborX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F8A48B-2FB1-449D-B3E2-98F6B2892AEB}" type="pres">
      <dgm:prSet presAssocID="{CB18D526-1D4A-400D-A94F-711D5AE3A98D}" presName="descendantText" presStyleLbl="alignAccFollowNode1" presStyleIdx="1" presStyleCnt="4" custLinFactNeighborX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B6FA7A-461E-4E07-B350-38017CE4C6B7}" type="pres">
      <dgm:prSet presAssocID="{E114C1E0-6C9C-4827-87F3-FB2A40D20F48}" presName="sp" presStyleCnt="0"/>
      <dgm:spPr/>
    </dgm:pt>
    <dgm:pt modelId="{F3E49166-C48F-455A-A08A-75625A4261AA}" type="pres">
      <dgm:prSet presAssocID="{9706F73F-C59A-414F-8D46-3AAD17AA7182}" presName="linNode" presStyleCnt="0"/>
      <dgm:spPr/>
    </dgm:pt>
    <dgm:pt modelId="{4B096044-3CEA-416B-B700-0024A66BBC6A}" type="pres">
      <dgm:prSet presAssocID="{9706F73F-C59A-414F-8D46-3AAD17AA7182}" presName="parentText" presStyleLbl="node1" presStyleIdx="2" presStyleCnt="4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19705E5-3F52-4C22-8E7B-7C26ACA79F43}" type="pres">
      <dgm:prSet presAssocID="{9706F73F-C59A-414F-8D46-3AAD17AA7182}" presName="descendantText" presStyleLbl="alignAccFollowNode1" presStyleIdx="2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5319CA-0366-432B-9541-7093ECEFCBCD}" type="pres">
      <dgm:prSet presAssocID="{C0E39C7F-F3E8-4B4A-9D7D-39E5D23C3553}" presName="sp" presStyleCnt="0"/>
      <dgm:spPr/>
    </dgm:pt>
    <dgm:pt modelId="{3BF39960-A963-49D7-AC5E-6FCD19E9CEC7}" type="pres">
      <dgm:prSet presAssocID="{BFD56755-8F50-4040-BC6C-81BB3F5AF888}" presName="linNode" presStyleCnt="0"/>
      <dgm:spPr/>
    </dgm:pt>
    <dgm:pt modelId="{2F9AA95F-6A7D-4C1D-931F-99845C95BFFA}" type="pres">
      <dgm:prSet presAssocID="{BFD56755-8F50-4040-BC6C-81BB3F5AF888}" presName="parentText" presStyleLbl="node1" presStyleIdx="3" presStyleCnt="4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82ED15-857F-464D-9435-701CEF137A1D}" type="pres">
      <dgm:prSet presAssocID="{BFD56755-8F50-4040-BC6C-81BB3F5AF888}" presName="descendantText" presStyleLbl="alignAccFollowNode1" presStyleIdx="3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4FBC199-DFD4-4867-9A3D-DE1DB0AC022F}" type="presOf" srcId="{8BAF83A4-8633-4612-878C-D8ABA3747B84}" destId="{8EC86A28-1FDE-43CC-9F79-DDD1240E657A}" srcOrd="0" destOrd="0" presId="urn:microsoft.com/office/officeart/2005/8/layout/vList5"/>
    <dgm:cxn modelId="{B189BA45-7E89-4BCD-BD20-AB4EECC37A54}" srcId="{8BAF83A4-8633-4612-878C-D8ABA3747B84}" destId="{8A583C8A-328B-46C8-8BC2-22105B0A2AFB}" srcOrd="0" destOrd="0" parTransId="{A13560E0-B8F9-48ED-B6E0-9146DDAF269F}" sibTransId="{56EFB3D1-9CB7-456B-8E4E-DC7B9160D153}"/>
    <dgm:cxn modelId="{4A5E7FE1-27F2-46D7-81FF-667AC1C77CC5}" type="presOf" srcId="{CA5C634C-2212-488E-B9CC-BDAAFE666BAE}" destId="{119705E5-3F52-4C22-8E7B-7C26ACA79F43}" srcOrd="0" destOrd="0" presId="urn:microsoft.com/office/officeart/2005/8/layout/vList5"/>
    <dgm:cxn modelId="{8894A32B-D579-4F1E-9E6E-E549B2F52A6B}" srcId="{BFD56755-8F50-4040-BC6C-81BB3F5AF888}" destId="{99A64840-50EA-4F3C-965D-493907BB9374}" srcOrd="3" destOrd="0" parTransId="{23D5EEDA-D957-481C-873C-D2DA47C83822}" sibTransId="{43A4188D-D0BF-49F1-8D89-42EA1BBBA788}"/>
    <dgm:cxn modelId="{48177B66-743A-4FCF-9A8C-82CA819A52F3}" srcId="{CB18D526-1D4A-400D-A94F-711D5AE3A98D}" destId="{4494B368-27C5-4639-8B39-AF29858E4C4C}" srcOrd="1" destOrd="0" parTransId="{5FA95C99-9129-4E9F-B3C6-1CF9AFFF2555}" sibTransId="{1E9B2C99-2C19-4DCD-8AC1-D0BBB78ECA31}"/>
    <dgm:cxn modelId="{8F095DA4-A3C6-4251-946A-764A68215B02}" type="presOf" srcId="{36F2ABE9-B29B-4264-9F09-5B9186991D02}" destId="{E782ED15-857F-464D-9435-701CEF137A1D}" srcOrd="0" destOrd="0" presId="urn:microsoft.com/office/officeart/2005/8/layout/vList5"/>
    <dgm:cxn modelId="{E0D19094-1F16-4DC3-A834-91E18E31A564}" type="presOf" srcId="{99A64840-50EA-4F3C-965D-493907BB9374}" destId="{E782ED15-857F-464D-9435-701CEF137A1D}" srcOrd="0" destOrd="3" presId="urn:microsoft.com/office/officeart/2005/8/layout/vList5"/>
    <dgm:cxn modelId="{BFECF707-518C-4735-B9C9-8D67EFBA6AD4}" type="presOf" srcId="{9706F73F-C59A-414F-8D46-3AAD17AA7182}" destId="{4B096044-3CEA-416B-B700-0024A66BBC6A}" srcOrd="0" destOrd="0" presId="urn:microsoft.com/office/officeart/2005/8/layout/vList5"/>
    <dgm:cxn modelId="{E94FB09F-23C6-496B-9F4F-57270D18D168}" srcId="{CB18D526-1D4A-400D-A94F-711D5AE3A98D}" destId="{2EF942FE-4E29-4450-919E-E83F5C51E824}" srcOrd="0" destOrd="0" parTransId="{89FA86E3-07A8-4E03-B5C9-889AEC863E65}" sibTransId="{A4BE4F6E-A32B-4233-B178-360927B90A68}"/>
    <dgm:cxn modelId="{9571EE3E-EDD5-47BE-9E59-6F8643DA4B22}" srcId="{8BAF83A4-8633-4612-878C-D8ABA3747B84}" destId="{CB18D526-1D4A-400D-A94F-711D5AE3A98D}" srcOrd="1" destOrd="0" parTransId="{DD11076E-BFD4-4B01-8948-DEBA741E3AB3}" sibTransId="{E114C1E0-6C9C-4827-87F3-FB2A40D20F48}"/>
    <dgm:cxn modelId="{90063EF4-A626-49EB-A319-D4059E1EC5F6}" type="presOf" srcId="{D2D03A7F-A41A-4998-8DCA-F126770AF6D1}" destId="{E782ED15-857F-464D-9435-701CEF137A1D}" srcOrd="0" destOrd="1" presId="urn:microsoft.com/office/officeart/2005/8/layout/vList5"/>
    <dgm:cxn modelId="{6CCF7FE2-07A7-446D-A37E-35E0AA38FF40}" type="presOf" srcId="{E198314D-32CF-480F-B9C6-99F9BBAA1BE6}" destId="{119705E5-3F52-4C22-8E7B-7C26ACA79F43}" srcOrd="0" destOrd="1" presId="urn:microsoft.com/office/officeart/2005/8/layout/vList5"/>
    <dgm:cxn modelId="{9694B915-E7A3-4D2F-B10D-71F6A67F2ECA}" srcId="{8BAF83A4-8633-4612-878C-D8ABA3747B84}" destId="{BFD56755-8F50-4040-BC6C-81BB3F5AF888}" srcOrd="3" destOrd="0" parTransId="{BAAD1998-4F53-4EA2-B2B3-256D42319382}" sibTransId="{720E82ED-862D-4615-9179-C9DE9BB9FA2F}"/>
    <dgm:cxn modelId="{15C6A914-45C9-4CC9-B439-58A1AA95BE84}" type="presOf" srcId="{8A583C8A-328B-46C8-8BC2-22105B0A2AFB}" destId="{0BEA5ABF-BD2B-485A-816D-5AF9CDC76C5F}" srcOrd="0" destOrd="0" presId="urn:microsoft.com/office/officeart/2005/8/layout/vList5"/>
    <dgm:cxn modelId="{04522D35-391E-4E61-B799-4DBEF7C26053}" srcId="{9706F73F-C59A-414F-8D46-3AAD17AA7182}" destId="{E198314D-32CF-480F-B9C6-99F9BBAA1BE6}" srcOrd="1" destOrd="0" parTransId="{20DB37CF-897E-490B-A7E5-5749444D4088}" sibTransId="{313350D2-BF43-4D11-96DA-33FB9C6BFD5C}"/>
    <dgm:cxn modelId="{045B7E90-9126-42ED-B6FA-BA67612ADE6B}" srcId="{BFD56755-8F50-4040-BC6C-81BB3F5AF888}" destId="{36F2ABE9-B29B-4264-9F09-5B9186991D02}" srcOrd="0" destOrd="0" parTransId="{E458C606-18D4-4F28-9B17-7DF62E592889}" sibTransId="{E36666A6-BA05-4EF4-9210-184EECA85224}"/>
    <dgm:cxn modelId="{A7CEC6DA-FBAF-40E0-96F9-2917F2A69A2E}" srcId="{BFD56755-8F50-4040-BC6C-81BB3F5AF888}" destId="{D2D03A7F-A41A-4998-8DCA-F126770AF6D1}" srcOrd="1" destOrd="0" parTransId="{685F468F-C928-426C-97B7-E90A49D4C294}" sibTransId="{DBA967E1-CD02-41CA-8716-F28B40A568E3}"/>
    <dgm:cxn modelId="{D46F6C24-6588-46D6-A63A-E96F88EE97BD}" type="presOf" srcId="{2EF942FE-4E29-4450-919E-E83F5C51E824}" destId="{60F8A48B-2FB1-449D-B3E2-98F6B2892AEB}" srcOrd="0" destOrd="0" presId="urn:microsoft.com/office/officeart/2005/8/layout/vList5"/>
    <dgm:cxn modelId="{213D30BB-2003-47AF-BE7B-6F49DCC27F38}" type="presOf" srcId="{A2B01CFA-C16C-4826-A26E-96FB611E25A3}" destId="{BA5842CD-5735-49B7-BF64-549446DEB53D}" srcOrd="0" destOrd="0" presId="urn:microsoft.com/office/officeart/2005/8/layout/vList5"/>
    <dgm:cxn modelId="{78E4190B-2AF2-4C3A-8E00-2F27A4EF6AC4}" srcId="{8A583C8A-328B-46C8-8BC2-22105B0A2AFB}" destId="{E96195D4-558D-428D-AE98-FB7FBA6B9F47}" srcOrd="4" destOrd="0" parTransId="{FE4ADEEE-8F41-4A3F-8E99-537EC4DAAA75}" sibTransId="{F5880B1C-FF33-4B1F-987C-4D28878964D8}"/>
    <dgm:cxn modelId="{3A6066A4-529D-4F9D-8375-6A678E64901E}" srcId="{BFD56755-8F50-4040-BC6C-81BB3F5AF888}" destId="{84855E3A-68A7-4D91-8990-C88A152274D4}" srcOrd="2" destOrd="0" parTransId="{1D6318CC-1AA3-4923-A7E2-C8F2D8298988}" sibTransId="{B2358641-DBC4-4AEC-A842-05AD576B3E7C}"/>
    <dgm:cxn modelId="{9CDF7B1E-2133-4EF1-9C13-200B0D5A5863}" type="presOf" srcId="{28515A0A-96F5-4662-A335-FDFA0221510E}" destId="{60F8A48B-2FB1-449D-B3E2-98F6B2892AEB}" srcOrd="0" destOrd="2" presId="urn:microsoft.com/office/officeart/2005/8/layout/vList5"/>
    <dgm:cxn modelId="{FE24E3AF-1177-4392-94D6-25EBFB886092}" type="presOf" srcId="{975B2D5E-5B64-459B-B2A3-010DFE1659A1}" destId="{BA5842CD-5735-49B7-BF64-549446DEB53D}" srcOrd="0" destOrd="3" presId="urn:microsoft.com/office/officeart/2005/8/layout/vList5"/>
    <dgm:cxn modelId="{BCD972C5-D3FB-4319-A778-D0C3990F77AD}" srcId="{8A583C8A-328B-46C8-8BC2-22105B0A2AFB}" destId="{19A44FEC-6BE3-4C03-8CD9-9E4316BFE86E}" srcOrd="1" destOrd="0" parTransId="{BF07021A-B1A3-4BF4-A9CA-724C458D94A4}" sibTransId="{69D604D8-D5F1-4A3B-AEE6-09020C829CA9}"/>
    <dgm:cxn modelId="{42175D06-4D10-4EBE-AC55-1592DA4F2DBE}" srcId="{8A583C8A-328B-46C8-8BC2-22105B0A2AFB}" destId="{A2B01CFA-C16C-4826-A26E-96FB611E25A3}" srcOrd="0" destOrd="0" parTransId="{C412E55F-D9C5-4CA6-8B21-91B66E1F6265}" sibTransId="{2A646828-51FB-4EF7-BEC4-C19504F330AA}"/>
    <dgm:cxn modelId="{ED07A9C8-06A1-4A85-827B-704937693257}" srcId="{9706F73F-C59A-414F-8D46-3AAD17AA7182}" destId="{CA5C634C-2212-488E-B9CC-BDAAFE666BAE}" srcOrd="0" destOrd="0" parTransId="{F905F9C0-7C64-4959-A096-B196CC4A6390}" sibTransId="{B6F5BF48-B0E6-4782-AD89-0F0EC6593D7E}"/>
    <dgm:cxn modelId="{A728A6F9-FAA3-4E98-9B5B-7D1880F3034C}" type="presOf" srcId="{E96195D4-558D-428D-AE98-FB7FBA6B9F47}" destId="{BA5842CD-5735-49B7-BF64-549446DEB53D}" srcOrd="0" destOrd="4" presId="urn:microsoft.com/office/officeart/2005/8/layout/vList5"/>
    <dgm:cxn modelId="{010186AE-F648-45FD-BCFF-C509D60779F7}" type="presOf" srcId="{84855E3A-68A7-4D91-8990-C88A152274D4}" destId="{E782ED15-857F-464D-9435-701CEF137A1D}" srcOrd="0" destOrd="2" presId="urn:microsoft.com/office/officeart/2005/8/layout/vList5"/>
    <dgm:cxn modelId="{4B749C73-AC13-473E-AD03-DF2EEE5B3479}" srcId="{8A583C8A-328B-46C8-8BC2-22105B0A2AFB}" destId="{36DD8418-0091-4CB4-8C3D-9CB6C6FBC8D3}" srcOrd="2" destOrd="0" parTransId="{3416A99D-8047-4B65-9525-1D1CB6B46BF2}" sibTransId="{14C46FDB-0DA7-4342-A0BB-988F93040F69}"/>
    <dgm:cxn modelId="{60972434-88C8-4A09-BA32-73A2504400A5}" type="presOf" srcId="{19A44FEC-6BE3-4C03-8CD9-9E4316BFE86E}" destId="{BA5842CD-5735-49B7-BF64-549446DEB53D}" srcOrd="0" destOrd="1" presId="urn:microsoft.com/office/officeart/2005/8/layout/vList5"/>
    <dgm:cxn modelId="{62325E2E-031C-4555-8388-BD7A42563315}" type="presOf" srcId="{36DD8418-0091-4CB4-8C3D-9CB6C6FBC8D3}" destId="{BA5842CD-5735-49B7-BF64-549446DEB53D}" srcOrd="0" destOrd="2" presId="urn:microsoft.com/office/officeart/2005/8/layout/vList5"/>
    <dgm:cxn modelId="{B019F77F-7B3F-4641-B50A-220ACA66432C}" type="presOf" srcId="{BFD56755-8F50-4040-BC6C-81BB3F5AF888}" destId="{2F9AA95F-6A7D-4C1D-931F-99845C95BFFA}" srcOrd="0" destOrd="0" presId="urn:microsoft.com/office/officeart/2005/8/layout/vList5"/>
    <dgm:cxn modelId="{E51D1E46-23F7-4932-B773-85C37B61D32C}" srcId="{8BAF83A4-8633-4612-878C-D8ABA3747B84}" destId="{9706F73F-C59A-414F-8D46-3AAD17AA7182}" srcOrd="2" destOrd="0" parTransId="{0A1F8878-7CB6-44B6-B14D-1A7A16DD0592}" sibTransId="{C0E39C7F-F3E8-4B4A-9D7D-39E5D23C3553}"/>
    <dgm:cxn modelId="{8296AAB9-CD35-4570-8A42-FC79EDF38A24}" type="presOf" srcId="{CB18D526-1D4A-400D-A94F-711D5AE3A98D}" destId="{DCCE5637-4B44-43D0-BAD2-2D889F682EB8}" srcOrd="0" destOrd="0" presId="urn:microsoft.com/office/officeart/2005/8/layout/vList5"/>
    <dgm:cxn modelId="{B9C15A42-6051-4196-9CD9-19D1397DC1C5}" type="presOf" srcId="{4494B368-27C5-4639-8B39-AF29858E4C4C}" destId="{60F8A48B-2FB1-449D-B3E2-98F6B2892AEB}" srcOrd="0" destOrd="1" presId="urn:microsoft.com/office/officeart/2005/8/layout/vList5"/>
    <dgm:cxn modelId="{04FCF5EC-2113-4606-A146-59781DC9D587}" srcId="{CB18D526-1D4A-400D-A94F-711D5AE3A98D}" destId="{28515A0A-96F5-4662-A335-FDFA0221510E}" srcOrd="2" destOrd="0" parTransId="{FD07BB40-13B9-41B8-98B4-B0594826BE8A}" sibTransId="{8E07F358-5976-405B-9928-D2FF14A54E96}"/>
    <dgm:cxn modelId="{09F8CA69-4C4A-4686-A999-3045B149AC04}" srcId="{8A583C8A-328B-46C8-8BC2-22105B0A2AFB}" destId="{975B2D5E-5B64-459B-B2A3-010DFE1659A1}" srcOrd="3" destOrd="0" parTransId="{8E6351CE-F65A-45F0-B7EF-79F45009CD09}" sibTransId="{2227F605-9DA0-44A6-AE5E-1A172A2F7AB2}"/>
    <dgm:cxn modelId="{542A26A8-550C-4CF1-BE80-C7315FD89E19}" type="presParOf" srcId="{8EC86A28-1FDE-43CC-9F79-DDD1240E657A}" destId="{AFBBB2F6-07C6-41D8-A72C-F6FE318C052B}" srcOrd="0" destOrd="0" presId="urn:microsoft.com/office/officeart/2005/8/layout/vList5"/>
    <dgm:cxn modelId="{ACD451CD-C179-4141-B169-82039BB630C6}" type="presParOf" srcId="{AFBBB2F6-07C6-41D8-A72C-F6FE318C052B}" destId="{0BEA5ABF-BD2B-485A-816D-5AF9CDC76C5F}" srcOrd="0" destOrd="0" presId="urn:microsoft.com/office/officeart/2005/8/layout/vList5"/>
    <dgm:cxn modelId="{FDA8D406-8957-45EA-8FC7-C895B3C59FB2}" type="presParOf" srcId="{AFBBB2F6-07C6-41D8-A72C-F6FE318C052B}" destId="{BA5842CD-5735-49B7-BF64-549446DEB53D}" srcOrd="1" destOrd="0" presId="urn:microsoft.com/office/officeart/2005/8/layout/vList5"/>
    <dgm:cxn modelId="{658B3DB8-7610-49D6-8B09-32EEB693B275}" type="presParOf" srcId="{8EC86A28-1FDE-43CC-9F79-DDD1240E657A}" destId="{0D711463-4210-49FD-A24B-FE683C74B654}" srcOrd="1" destOrd="0" presId="urn:microsoft.com/office/officeart/2005/8/layout/vList5"/>
    <dgm:cxn modelId="{736E2A8C-817F-40AB-8D7D-6F6047E1BA68}" type="presParOf" srcId="{8EC86A28-1FDE-43CC-9F79-DDD1240E657A}" destId="{AEA7A4C8-98D8-496E-BD63-5B1AA0B1E91A}" srcOrd="2" destOrd="0" presId="urn:microsoft.com/office/officeart/2005/8/layout/vList5"/>
    <dgm:cxn modelId="{97486126-F91A-4E53-B8A3-25D1CE8F93D8}" type="presParOf" srcId="{AEA7A4C8-98D8-496E-BD63-5B1AA0B1E91A}" destId="{DCCE5637-4B44-43D0-BAD2-2D889F682EB8}" srcOrd="0" destOrd="0" presId="urn:microsoft.com/office/officeart/2005/8/layout/vList5"/>
    <dgm:cxn modelId="{A26790D6-A8DC-4AD6-AD51-383EF9B72AC7}" type="presParOf" srcId="{AEA7A4C8-98D8-496E-BD63-5B1AA0B1E91A}" destId="{60F8A48B-2FB1-449D-B3E2-98F6B2892AEB}" srcOrd="1" destOrd="0" presId="urn:microsoft.com/office/officeart/2005/8/layout/vList5"/>
    <dgm:cxn modelId="{7796E0E3-862E-45B9-9E10-5C738FE907F9}" type="presParOf" srcId="{8EC86A28-1FDE-43CC-9F79-DDD1240E657A}" destId="{4EB6FA7A-461E-4E07-B350-38017CE4C6B7}" srcOrd="3" destOrd="0" presId="urn:microsoft.com/office/officeart/2005/8/layout/vList5"/>
    <dgm:cxn modelId="{028D2B64-C581-4B4A-B583-A5AF73177D19}" type="presParOf" srcId="{8EC86A28-1FDE-43CC-9F79-DDD1240E657A}" destId="{F3E49166-C48F-455A-A08A-75625A4261AA}" srcOrd="4" destOrd="0" presId="urn:microsoft.com/office/officeart/2005/8/layout/vList5"/>
    <dgm:cxn modelId="{AEC10002-5202-4B72-95C6-1E930C799446}" type="presParOf" srcId="{F3E49166-C48F-455A-A08A-75625A4261AA}" destId="{4B096044-3CEA-416B-B700-0024A66BBC6A}" srcOrd="0" destOrd="0" presId="urn:microsoft.com/office/officeart/2005/8/layout/vList5"/>
    <dgm:cxn modelId="{C4EBD86D-E670-4C69-BA06-68BF29B0D57C}" type="presParOf" srcId="{F3E49166-C48F-455A-A08A-75625A4261AA}" destId="{119705E5-3F52-4C22-8E7B-7C26ACA79F43}" srcOrd="1" destOrd="0" presId="urn:microsoft.com/office/officeart/2005/8/layout/vList5"/>
    <dgm:cxn modelId="{FE4ED5DA-D9A1-4F11-B1BE-CBD92A60DB43}" type="presParOf" srcId="{8EC86A28-1FDE-43CC-9F79-DDD1240E657A}" destId="{685319CA-0366-432B-9541-7093ECEFCBCD}" srcOrd="5" destOrd="0" presId="urn:microsoft.com/office/officeart/2005/8/layout/vList5"/>
    <dgm:cxn modelId="{F9B698F1-D8FD-46F2-92D2-B43324A9283B}" type="presParOf" srcId="{8EC86A28-1FDE-43CC-9F79-DDD1240E657A}" destId="{3BF39960-A963-49D7-AC5E-6FCD19E9CEC7}" srcOrd="6" destOrd="0" presId="urn:microsoft.com/office/officeart/2005/8/layout/vList5"/>
    <dgm:cxn modelId="{3C67783D-E890-4889-BC4D-7E0CAD1ADF57}" type="presParOf" srcId="{3BF39960-A963-49D7-AC5E-6FCD19E9CEC7}" destId="{2F9AA95F-6A7D-4C1D-931F-99845C95BFFA}" srcOrd="0" destOrd="0" presId="urn:microsoft.com/office/officeart/2005/8/layout/vList5"/>
    <dgm:cxn modelId="{DA4CB977-4118-4E59-BF57-0CAFB9D472E3}" type="presParOf" srcId="{3BF39960-A963-49D7-AC5E-6FCD19E9CEC7}" destId="{E782ED15-857F-464D-9435-701CEF137A1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B047F5-0692-422D-8DB1-4C7AD3BC2DAF}">
      <dsp:nvSpPr>
        <dsp:cNvPr id="0" name=""/>
        <dsp:cNvSpPr/>
      </dsp:nvSpPr>
      <dsp:spPr>
        <a:xfrm>
          <a:off x="9133650" y="2387701"/>
          <a:ext cx="2082620" cy="2082961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5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147B79-A8B8-4435-9CCB-A287DEE2E879}">
      <dsp:nvSpPr>
        <dsp:cNvPr id="0" name=""/>
        <dsp:cNvSpPr/>
      </dsp:nvSpPr>
      <dsp:spPr>
        <a:xfrm>
          <a:off x="9202369" y="2457145"/>
          <a:ext cx="1944074" cy="194407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5 finalisation </a:t>
          </a:r>
          <a:r>
            <a:rPr lang="fr-FR" sz="1800" b="1" kern="1200" dirty="0" err="1" smtClean="0"/>
            <a:t>dʼun</a:t>
          </a:r>
          <a:r>
            <a:rPr lang="fr-FR" sz="1800" b="1" kern="1200" dirty="0" smtClean="0"/>
            <a:t> accord.</a:t>
          </a:r>
          <a:endParaRPr lang="fr-FR" sz="1800" b="1" kern="1200" dirty="0"/>
        </a:p>
      </dsp:txBody>
      <dsp:txXfrm>
        <a:off x="9480569" y="2734922"/>
        <a:ext cx="1388783" cy="1388519"/>
      </dsp:txXfrm>
    </dsp:sp>
    <dsp:sp modelId="{C5FBCC5F-2F65-44A7-B254-F8EDA771C626}">
      <dsp:nvSpPr>
        <dsp:cNvPr id="0" name=""/>
        <dsp:cNvSpPr/>
      </dsp:nvSpPr>
      <dsp:spPr>
        <a:xfrm rot="2700000">
          <a:off x="6980214" y="2387809"/>
          <a:ext cx="2082379" cy="2082379"/>
        </a:xfrm>
        <a:prstGeom prst="teardrop">
          <a:avLst>
            <a:gd name="adj" fmla="val 10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5330781"/>
                <a:satOff val="3030"/>
                <a:lumOff val="-2500"/>
                <a:alphaOff val="0"/>
                <a:shade val="36000"/>
                <a:satMod val="120000"/>
              </a:schemeClr>
              <a:schemeClr val="accent5">
                <a:hueOff val="-5330781"/>
                <a:satOff val="3030"/>
                <a:lumOff val="-25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F26EE9-A648-49FC-9889-C0572A460A10}">
      <dsp:nvSpPr>
        <dsp:cNvPr id="0" name=""/>
        <dsp:cNvSpPr/>
      </dsp:nvSpPr>
      <dsp:spPr>
        <a:xfrm>
          <a:off x="7051029" y="2457145"/>
          <a:ext cx="1944074" cy="194407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330781"/>
              <a:satOff val="3030"/>
              <a:lumOff val="-2500"/>
              <a:alphaOff val="0"/>
            </a:schemeClr>
          </a:solidFill>
          <a:prstDash val="solid"/>
        </a:ln>
        <a:effectLst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4 négociation </a:t>
          </a:r>
          <a:r>
            <a:rPr lang="fr-FR" sz="1800" b="1" kern="1200" dirty="0" err="1" smtClean="0"/>
            <a:t>dʼun</a:t>
          </a:r>
          <a:r>
            <a:rPr lang="fr-FR" sz="1800" b="1" kern="1200" dirty="0" smtClean="0"/>
            <a:t> compromis</a:t>
          </a:r>
          <a:endParaRPr lang="fr-FR" sz="1800" b="1" kern="1200" dirty="0"/>
        </a:p>
      </dsp:txBody>
      <dsp:txXfrm>
        <a:off x="7328121" y="2734922"/>
        <a:ext cx="1388783" cy="1388519"/>
      </dsp:txXfrm>
    </dsp:sp>
    <dsp:sp modelId="{5608208A-721F-41DB-BBDC-48281FAF014D}">
      <dsp:nvSpPr>
        <dsp:cNvPr id="0" name=""/>
        <dsp:cNvSpPr/>
      </dsp:nvSpPr>
      <dsp:spPr>
        <a:xfrm rot="2700000">
          <a:off x="4828875" y="2387809"/>
          <a:ext cx="2082379" cy="2082379"/>
        </a:xfrm>
        <a:prstGeom prst="teardrop">
          <a:avLst>
            <a:gd name="adj" fmla="val 10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10661562"/>
                <a:satOff val="6060"/>
                <a:lumOff val="-5000"/>
                <a:alphaOff val="0"/>
                <a:shade val="36000"/>
                <a:satMod val="120000"/>
              </a:schemeClr>
              <a:schemeClr val="accent5">
                <a:hueOff val="-10661562"/>
                <a:satOff val="6060"/>
                <a:lumOff val="-50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BDCC78-5300-4F83-A782-1A1AAD25A269}">
      <dsp:nvSpPr>
        <dsp:cNvPr id="0" name=""/>
        <dsp:cNvSpPr/>
      </dsp:nvSpPr>
      <dsp:spPr>
        <a:xfrm>
          <a:off x="4898582" y="2457145"/>
          <a:ext cx="1944074" cy="194407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0661562"/>
              <a:satOff val="6060"/>
              <a:lumOff val="-5000"/>
              <a:alphaOff val="0"/>
            </a:schemeClr>
          </a:solidFill>
          <a:prstDash val="solid"/>
        </a:ln>
        <a:effectLst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3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proposition de solutions</a:t>
          </a:r>
          <a:endParaRPr lang="fr-FR" sz="1800" b="1" kern="1200" dirty="0"/>
        </a:p>
      </dsp:txBody>
      <dsp:txXfrm>
        <a:off x="5175673" y="2734922"/>
        <a:ext cx="1388783" cy="1388519"/>
      </dsp:txXfrm>
    </dsp:sp>
    <dsp:sp modelId="{1531A3B3-5066-43C2-803F-34F661D1520F}">
      <dsp:nvSpPr>
        <dsp:cNvPr id="0" name=""/>
        <dsp:cNvSpPr/>
      </dsp:nvSpPr>
      <dsp:spPr>
        <a:xfrm rot="2700000">
          <a:off x="2676427" y="2387809"/>
          <a:ext cx="2082379" cy="2082379"/>
        </a:xfrm>
        <a:prstGeom prst="teardrop">
          <a:avLst>
            <a:gd name="adj" fmla="val 10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15992344"/>
                <a:satOff val="9089"/>
                <a:lumOff val="-7500"/>
                <a:alphaOff val="0"/>
                <a:shade val="36000"/>
                <a:satMod val="120000"/>
              </a:schemeClr>
              <a:schemeClr val="accent5">
                <a:hueOff val="-15992344"/>
                <a:satOff val="9089"/>
                <a:lumOff val="-75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1D235F-5D6B-4237-9811-6A8DF958E850}">
      <dsp:nvSpPr>
        <dsp:cNvPr id="0" name=""/>
        <dsp:cNvSpPr/>
      </dsp:nvSpPr>
      <dsp:spPr>
        <a:xfrm>
          <a:off x="2746134" y="2457145"/>
          <a:ext cx="1944074" cy="194407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5992344"/>
              <a:satOff val="9089"/>
              <a:lumOff val="-7500"/>
              <a:alphaOff val="0"/>
            </a:schemeClr>
          </a:solidFill>
          <a:prstDash val="solid"/>
        </a:ln>
        <a:effectLst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2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discussion du problème</a:t>
          </a:r>
          <a:endParaRPr lang="fr-FR" sz="1800" b="1" kern="1200" dirty="0"/>
        </a:p>
      </dsp:txBody>
      <dsp:txXfrm>
        <a:off x="3024334" y="2734922"/>
        <a:ext cx="1388783" cy="1388519"/>
      </dsp:txXfrm>
    </dsp:sp>
    <dsp:sp modelId="{D86D641B-B60E-4A65-B1A4-3653E32ACF5F}">
      <dsp:nvSpPr>
        <dsp:cNvPr id="0" name=""/>
        <dsp:cNvSpPr/>
      </dsp:nvSpPr>
      <dsp:spPr>
        <a:xfrm rot="2700000">
          <a:off x="523979" y="2387809"/>
          <a:ext cx="2082379" cy="2082379"/>
        </a:xfrm>
        <a:prstGeom prst="teardrop">
          <a:avLst>
            <a:gd name="adj" fmla="val 10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-21323124"/>
                <a:satOff val="12119"/>
                <a:lumOff val="-10000"/>
                <a:alphaOff val="0"/>
                <a:shade val="36000"/>
                <a:satMod val="120000"/>
              </a:schemeClr>
              <a:schemeClr val="accent5">
                <a:hueOff val="-21323124"/>
                <a:satOff val="12119"/>
                <a:lumOff val="-1000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A3B9D6-1C29-48D5-A1B2-54677786DB87}">
      <dsp:nvSpPr>
        <dsp:cNvPr id="0" name=""/>
        <dsp:cNvSpPr/>
      </dsp:nvSpPr>
      <dsp:spPr>
        <a:xfrm>
          <a:off x="593686" y="2457145"/>
          <a:ext cx="1944074" cy="194407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1323124"/>
              <a:satOff val="12119"/>
              <a:lumOff val="-10000"/>
              <a:alphaOff val="0"/>
            </a:schemeClr>
          </a:solidFill>
          <a:prstDash val="solid"/>
        </a:ln>
        <a:effectLst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1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préparation</a:t>
          </a:r>
          <a:endParaRPr lang="fr-FR" sz="1800" b="1" kern="1200" dirty="0"/>
        </a:p>
      </dsp:txBody>
      <dsp:txXfrm>
        <a:off x="871886" y="2734922"/>
        <a:ext cx="1388783" cy="138851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5842CD-5735-49B7-BF64-549446DEB53D}">
      <dsp:nvSpPr>
        <dsp:cNvPr id="0" name=""/>
        <dsp:cNvSpPr/>
      </dsp:nvSpPr>
      <dsp:spPr>
        <a:xfrm rot="5400000">
          <a:off x="5997490" y="-2380897"/>
          <a:ext cx="1657737" cy="642480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err="1" smtClean="0"/>
            <a:t>O</a:t>
          </a:r>
          <a:r>
            <a:rPr lang="en-US" sz="1800" kern="1200" dirty="0" err="1" smtClean="0"/>
            <a:t>bjets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err="1" smtClean="0"/>
            <a:t>C</a:t>
          </a:r>
          <a:r>
            <a:rPr lang="en-US" sz="1800" kern="1200" dirty="0" err="1" smtClean="0"/>
            <a:t>ontexte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err="1" smtClean="0"/>
            <a:t>E</a:t>
          </a:r>
          <a:r>
            <a:rPr lang="en-US" sz="1800" kern="1200" dirty="0" err="1" smtClean="0"/>
            <a:t>njeux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err="1" smtClean="0"/>
            <a:t>A</a:t>
          </a:r>
          <a:r>
            <a:rPr lang="en-US" sz="1800" kern="1200" dirty="0" err="1" smtClean="0"/>
            <a:t>symetrie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pouvoir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err="1" smtClean="0"/>
            <a:t>N</a:t>
          </a:r>
          <a:r>
            <a:rPr lang="en-US" sz="1800" kern="1200" dirty="0" err="1" smtClean="0"/>
            <a:t>egociateurs</a:t>
          </a:r>
          <a:endParaRPr lang="fr-FR" sz="1800" kern="1200" dirty="0"/>
        </a:p>
      </dsp:txBody>
      <dsp:txXfrm rot="5400000">
        <a:off x="5997490" y="-2380897"/>
        <a:ext cx="1657737" cy="6424809"/>
      </dsp:txXfrm>
    </dsp:sp>
    <dsp:sp modelId="{0BEA5ABF-BD2B-485A-816D-5AF9CDC76C5F}">
      <dsp:nvSpPr>
        <dsp:cNvPr id="0" name=""/>
        <dsp:cNvSpPr/>
      </dsp:nvSpPr>
      <dsp:spPr>
        <a:xfrm>
          <a:off x="13427" y="28774"/>
          <a:ext cx="3613955" cy="164920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800" kern="1200" dirty="0" smtClean="0"/>
            <a:t>le diagnostic</a:t>
          </a:r>
        </a:p>
      </dsp:txBody>
      <dsp:txXfrm>
        <a:off x="13427" y="28774"/>
        <a:ext cx="3613955" cy="1649201"/>
      </dsp:txXfrm>
    </dsp:sp>
    <dsp:sp modelId="{60F8A48B-2FB1-449D-B3E2-98F6B2892AEB}">
      <dsp:nvSpPr>
        <dsp:cNvPr id="0" name=""/>
        <dsp:cNvSpPr/>
      </dsp:nvSpPr>
      <dsp:spPr>
        <a:xfrm rot="5400000">
          <a:off x="6180031" y="-651250"/>
          <a:ext cx="1319361" cy="6437376"/>
        </a:xfrm>
        <a:prstGeom prst="round2SameRect">
          <a:avLst/>
        </a:prstGeom>
        <a:solidFill>
          <a:schemeClr val="accent4">
            <a:tint val="40000"/>
            <a:alpha val="90000"/>
            <a:hueOff val="6886153"/>
            <a:satOff val="-3749"/>
            <a:lumOff val="49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6886153"/>
              <a:satOff val="-3749"/>
              <a:lumOff val="4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Les objectifs majeurs et secondaires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Les objectifs quantitatifs ou qualitatifs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L’objectif intermédiaire</a:t>
          </a:r>
          <a:endParaRPr lang="fr-FR" sz="1800" kern="1200" dirty="0"/>
        </a:p>
      </dsp:txBody>
      <dsp:txXfrm rot="5400000">
        <a:off x="6180031" y="-651250"/>
        <a:ext cx="1319361" cy="6437376"/>
      </dsp:txXfrm>
    </dsp:sp>
    <dsp:sp modelId="{DCCE5637-4B44-43D0-BAD2-2D889F682EB8}">
      <dsp:nvSpPr>
        <dsp:cNvPr id="0" name=""/>
        <dsp:cNvSpPr/>
      </dsp:nvSpPr>
      <dsp:spPr>
        <a:xfrm>
          <a:off x="0" y="1742836"/>
          <a:ext cx="3621024" cy="1649201"/>
        </a:xfrm>
        <a:prstGeom prst="roundRect">
          <a:avLst/>
        </a:prstGeom>
        <a:solidFill>
          <a:schemeClr val="accent4">
            <a:hueOff val="6807679"/>
            <a:satOff val="-7995"/>
            <a:lumOff val="30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800" kern="1200" dirty="0" smtClean="0"/>
            <a:t>les objectifs</a:t>
          </a:r>
          <a:endParaRPr lang="fr-FR" sz="3800" kern="1200" dirty="0"/>
        </a:p>
      </dsp:txBody>
      <dsp:txXfrm>
        <a:off x="0" y="1742836"/>
        <a:ext cx="3621024" cy="1649201"/>
      </dsp:txXfrm>
    </dsp:sp>
    <dsp:sp modelId="{119705E5-3F52-4C22-8E7B-7C26ACA79F43}">
      <dsp:nvSpPr>
        <dsp:cNvPr id="0" name=""/>
        <dsp:cNvSpPr/>
      </dsp:nvSpPr>
      <dsp:spPr>
        <a:xfrm rot="5400000">
          <a:off x="6180031" y="1080411"/>
          <a:ext cx="1319361" cy="6437376"/>
        </a:xfrm>
        <a:prstGeom prst="round2SameRect">
          <a:avLst/>
        </a:prstGeom>
        <a:solidFill>
          <a:schemeClr val="accent4">
            <a:tint val="40000"/>
            <a:alpha val="90000"/>
            <a:hueOff val="13772305"/>
            <a:satOff val="-7499"/>
            <a:lumOff val="983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3772305"/>
              <a:satOff val="-7499"/>
              <a:lumOff val="9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1800" kern="1200" dirty="0" smtClean="0"/>
            <a:t>Les scenarii         Le terrain                        Le temps               Les alternatives              Les techniques      Les initiatives</a:t>
          </a:r>
          <a:endParaRPr lang="fr-FR" sz="18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1800" kern="1200" dirty="0" smtClean="0"/>
            <a:t>Les priorités et les positions           L’accord              L’avenir</a:t>
          </a:r>
          <a:endParaRPr lang="fr-FR" sz="1800" kern="1200" dirty="0"/>
        </a:p>
      </dsp:txBody>
      <dsp:txXfrm rot="5400000">
        <a:off x="6180031" y="1080411"/>
        <a:ext cx="1319361" cy="6437376"/>
      </dsp:txXfrm>
    </dsp:sp>
    <dsp:sp modelId="{4B096044-3CEA-416B-B700-0024A66BBC6A}">
      <dsp:nvSpPr>
        <dsp:cNvPr id="0" name=""/>
        <dsp:cNvSpPr/>
      </dsp:nvSpPr>
      <dsp:spPr>
        <a:xfrm>
          <a:off x="0" y="3474498"/>
          <a:ext cx="3621024" cy="1649201"/>
        </a:xfrm>
        <a:prstGeom prst="roundRect">
          <a:avLst/>
        </a:prstGeom>
        <a:solidFill>
          <a:schemeClr val="accent4">
            <a:hueOff val="13615358"/>
            <a:satOff val="-15991"/>
            <a:lumOff val="61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800" kern="1200" smtClean="0"/>
            <a:t>la stratégie</a:t>
          </a:r>
          <a:endParaRPr lang="fr-FR" sz="3800" kern="1200" dirty="0"/>
        </a:p>
      </dsp:txBody>
      <dsp:txXfrm>
        <a:off x="0" y="3474498"/>
        <a:ext cx="3621024" cy="1649201"/>
      </dsp:txXfrm>
    </dsp:sp>
    <dsp:sp modelId="{E782ED15-857F-464D-9435-701CEF137A1D}">
      <dsp:nvSpPr>
        <dsp:cNvPr id="0" name=""/>
        <dsp:cNvSpPr/>
      </dsp:nvSpPr>
      <dsp:spPr>
        <a:xfrm rot="5400000">
          <a:off x="6180031" y="2812072"/>
          <a:ext cx="1319361" cy="6437376"/>
        </a:xfrm>
        <a:prstGeom prst="round2SameRect">
          <a:avLst/>
        </a:prstGeom>
        <a:solidFill>
          <a:schemeClr val="accent4">
            <a:tint val="40000"/>
            <a:alpha val="90000"/>
            <a:hueOff val="20658457"/>
            <a:satOff val="-11248"/>
            <a:lumOff val="147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20658457"/>
              <a:satOff val="-11248"/>
              <a:lumOff val="14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dirty="0" smtClean="0"/>
            <a:t>L’équipe</a:t>
          </a:r>
          <a:r>
            <a:rPr lang="en-US" sz="1800" kern="1200" dirty="0" smtClean="0"/>
            <a:t>                 les </a:t>
          </a:r>
          <a:r>
            <a:rPr lang="fr-FR" sz="1800" kern="1200" dirty="0" smtClean="0"/>
            <a:t>procédures</a:t>
          </a:r>
          <a:r>
            <a:rPr lang="en-US" sz="1800" kern="1200" dirty="0" smtClean="0"/>
            <a:t>               les overtures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                                                          la conclusion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Les arguments       la </a:t>
          </a:r>
          <a:r>
            <a:rPr lang="en-US" sz="1800" kern="1200" dirty="0" err="1" smtClean="0"/>
            <a:t>logistique</a:t>
          </a:r>
          <a:r>
            <a:rPr lang="en-US" sz="1800" kern="1200" dirty="0" smtClean="0"/>
            <a:t>  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800" kern="1200" dirty="0"/>
        </a:p>
      </dsp:txBody>
      <dsp:txXfrm rot="5400000">
        <a:off x="6180031" y="2812072"/>
        <a:ext cx="1319361" cy="6437376"/>
      </dsp:txXfrm>
    </dsp:sp>
    <dsp:sp modelId="{2F9AA95F-6A7D-4C1D-931F-99845C95BFFA}">
      <dsp:nvSpPr>
        <dsp:cNvPr id="0" name=""/>
        <dsp:cNvSpPr/>
      </dsp:nvSpPr>
      <dsp:spPr>
        <a:xfrm>
          <a:off x="0" y="5206159"/>
          <a:ext cx="3621024" cy="1649201"/>
        </a:xfrm>
        <a:prstGeom prst="roundRect">
          <a:avLst/>
        </a:prstGeom>
        <a:solidFill>
          <a:schemeClr val="accent4">
            <a:hueOff val="20423036"/>
            <a:satOff val="-23986"/>
            <a:lumOff val="9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800" kern="1200" smtClean="0"/>
            <a:t>l'organisation</a:t>
          </a:r>
          <a:endParaRPr lang="fr-FR" sz="3800" kern="1200" dirty="0"/>
        </a:p>
      </dsp:txBody>
      <dsp:txXfrm>
        <a:off x="0" y="5206159"/>
        <a:ext cx="3621024" cy="1649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5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34999-5A03-4BF8-87A3-9B02D95D1ECA}" type="datetimeFigureOut">
              <a:rPr lang="fr-FR" smtClean="0"/>
              <a:pPr/>
              <a:t>11/06/2014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513911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5" y="6513911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56E31-244D-41B7-832E-974008E07EB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73782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5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F13DE-C0F6-44C6-8B3D-A04ADCB27740}" type="datetimeFigureOut">
              <a:rPr lang="fr-FR" smtClean="0"/>
              <a:pPr/>
              <a:t>11/06/2014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13911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5" y="6513911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24DBE-9CD0-4634-A99E-8AE40C0729C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4938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81733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68238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21396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37208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42786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12615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F3EEEA3-A0C5-4368-A382-F543C93D123C}" type="slidenum">
              <a:rPr lang="bg-BG" altLang="fr-FR">
                <a:latin typeface="Calibri" panose="020F0502020204030204" pitchFamily="34" charset="0"/>
              </a:rPr>
              <a:pPr eaLnBrk="1" hangingPunct="1"/>
              <a:t>7</a:t>
            </a:fld>
            <a:endParaRPr lang="bg-BG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3070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92421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07231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g-BG" altLang="fr-FR" i="1" smtClean="0"/>
              <a:t>В книгата за ключовите разговори се използва метафората за хранилище за споделен смисъл. Това е смисъла, който всеки вплита в диалога. Това е като вода, която всеки сипва в един басейн. Червения събеседник сипва гореща вода, а синия студена, то водата в басейна ще е хладка. Т.е. тя е общ резултат от двете смесени води.</a:t>
            </a:r>
          </a:p>
          <a:p>
            <a:r>
              <a:rPr lang="bg-BG" altLang="fr-FR" i="1" smtClean="0"/>
              <a:t>Когато стените на басейна са тънки  и несигурни и двамата събеседници не се чувстват застрашени да споделят още. </a:t>
            </a:r>
            <a:endParaRPr lang="en-US" altLang="fr-FR" i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EB121F-DD4E-40AE-ABCD-4CBAD3D64179}" type="slidenum">
              <a:rPr lang="bg-BG" altLang="fr-FR">
                <a:latin typeface="Calibri" panose="020F0502020204030204" pitchFamily="34" charset="0"/>
              </a:rPr>
              <a:pPr eaLnBrk="1" hangingPunct="1"/>
              <a:t>12</a:t>
            </a:fld>
            <a:endParaRPr lang="bg-BG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27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Both"/>
              <a:defRPr/>
            </a:pPr>
            <a:r>
              <a:rPr lang="fr-FR" i="1" dirty="0" smtClean="0"/>
              <a:t>les enjeux élevés, (2) opinions divergentes, (3) émotions fortes </a:t>
            </a:r>
            <a:endParaRPr lang="fr-FR" i="1" baseline="0" dirty="0" smtClean="0"/>
          </a:p>
          <a:p>
            <a:pPr marL="0" indent="0">
              <a:buNone/>
              <a:defRPr/>
            </a:pPr>
            <a:r>
              <a:rPr lang="en-US" i="1" baseline="0" dirty="0" smtClean="0"/>
              <a:t>SI on arrive a </a:t>
            </a:r>
            <a:r>
              <a:rPr lang="en-US" i="1" baseline="0" dirty="0" err="1" smtClean="0"/>
              <a:t>exprimer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inteliganement</a:t>
            </a:r>
            <a:r>
              <a:rPr lang="en-US" i="1" baseline="0" dirty="0" smtClean="0"/>
              <a:t> </a:t>
            </a:r>
            <a:r>
              <a:rPr lang="en-US" i="1" baseline="0" dirty="0" err="1" smtClean="0"/>
              <a:t>nos</a:t>
            </a:r>
            <a:r>
              <a:rPr lang="en-US" i="1" baseline="0" smtClean="0"/>
              <a:t> emotions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7022C58-C0E9-474A-A367-84869E071211}" type="slidenum">
              <a:rPr lang="bg-BG" altLang="fr-FR">
                <a:latin typeface="Calibri" panose="020F0502020204030204" pitchFamily="34" charset="0"/>
              </a:rPr>
              <a:pPr eaLnBrk="1" hangingPunct="1"/>
              <a:t>13</a:t>
            </a:fld>
            <a:endParaRPr lang="bg-BG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069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« Le but de la discussion ne doit pas être la victoire, mais l'amélioration. »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46011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lvl="1" indent="-457200">
              <a:buAutoNum type="arabicParenBoth"/>
              <a:defRPr/>
            </a:pPr>
            <a:r>
              <a:rPr lang="fr-FR" sz="2200" i="1" dirty="0" smtClean="0"/>
              <a:t>les enjeux élevés, (2) opinions divergentes, (3) émotions fortes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49E5D8-A599-4D1F-84DB-8787BBE15A0C}" type="slidenum">
              <a:rPr lang="bg-BG" altLang="fr-FR">
                <a:latin typeface="Calibri" panose="020F0502020204030204" pitchFamily="34" charset="0"/>
              </a:rPr>
              <a:pPr eaLnBrk="1" hangingPunct="1"/>
              <a:t>15</a:t>
            </a:fld>
            <a:endParaRPr lang="bg-BG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9051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1 Écouter d’abord son cœur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Demeurer concentré sur le but à atteindre et maintenir le dialogue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Travailler sur soi en premier lieu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Comprendre pourquoi on perd de vue le but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fr-FR" b="0" dirty="0" smtClean="0"/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2 Apprendre à observer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Repérer les signes indiquant que la zone de sécurité est en danger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Identifier les formes de silence et de violence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Prendre les mesures pour rétablir la zone de sécurité et reprendre le dialogue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fr-FR" b="0" dirty="0" smtClean="0"/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3. Créer la zone de sécurité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Converser sans fuir dans le silence ou la violence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Établir un but commun ainsi qu’un respect mutuel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fr-FR" b="0" dirty="0" smtClean="0"/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4. Maîtriser ses histoires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Identifier ses histoires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Éliminer les histoires de victime, de méchant et de nul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\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5. Exposer son plan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 - Avoir un langage persuasif et non agressif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Exposer ses opinions même lorsque le message est délicat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Affirmer ses convictions sans rejeter les opinions contraires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fr-FR" b="0" dirty="0" smtClean="0"/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6. Explorer le plan des autres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Établissez une zone de sécurité et encouragez les autres à exposer leur plan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Apaiser la colère des autres et éliminer le silence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Encourager les autres à surmonter leur peur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fr-FR" b="0" dirty="0" smtClean="0"/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7. Passer à l’action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Orienter vers la prise de décision 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fr-FR" b="0" dirty="0" smtClean="0"/>
              <a:t>- Établir un plan d’action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3E888BC-4AE8-4957-8BDF-93C8FD7364AB}" type="slidenum">
              <a:rPr lang="bg-BG" altLang="fr-FR">
                <a:latin typeface="Calibri" panose="020F0502020204030204" pitchFamily="34" charset="0"/>
              </a:rPr>
              <a:pPr eaLnBrk="1" hangingPunct="1"/>
              <a:t>16</a:t>
            </a:fld>
            <a:endParaRPr lang="bg-BG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9431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négociation est un processus qui vise un accord mutuellement satisfaisant.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42151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alt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2BEDFC-30E7-4DEB-94E6-50A1E282C06C}" type="slidenum">
              <a:rPr lang="bg-BG" altLang="fr-FR">
                <a:latin typeface="Calibri" panose="020F0502020204030204" pitchFamily="34" charset="0"/>
              </a:rPr>
              <a:pPr eaLnBrk="1" hangingPunct="1"/>
              <a:t>18</a:t>
            </a:fld>
            <a:endParaRPr lang="bg-BG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633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24DBE-9CD0-4634-A99E-8AE40C0729C8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50340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CA99-77FB-4208-9A3F-178F8A4236C0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81462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2FBD3-E96D-47BC-9BF7-72A250702DE2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60197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 cstate="print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66279EE-BDDE-4672-B7C9-637AA35266A5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1644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B5AC-D9CF-4DE3-AE99-175C902B0F74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3060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1A79A-EEEB-4361-9FA1-366760D439DE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53802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BF437-6E32-4A5F-96B2-E3BF121F9828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7509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8C3-9727-4F1C-90EA-0C3634E06D03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02801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9E082-14B2-4F9C-AD7C-84C8A686183F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2133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 cstate="print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99791-F246-4524-875A-3185C462765D}" type="datetime1">
              <a:rPr lang="fr-FR" smtClean="0"/>
              <a:pPr/>
              <a:t>11/06/2014</a:t>
            </a:fld>
            <a:endParaRPr lang="fr-F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3462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7D5CB-C0C8-49A4-95EE-596CBA65250F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17413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D146A-32C3-41A5-93F9-656E11AA8750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6633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Ноември 2004</a:t>
            </a:r>
            <a:r>
              <a:rPr lang="bg-BG"/>
              <a:t>Ноември 2005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Успешната бизнес презентация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016F22AB-2616-44BC-A423-91C5BBF832E1}" type="slidenum">
              <a:rPr lang="bg-BG" altLang="fr-FR"/>
              <a:pPr/>
              <a:t>‹#›</a:t>
            </a:fld>
            <a:endParaRPr lang="bg-BG" altLang="fr-FR"/>
          </a:p>
        </p:txBody>
      </p:sp>
    </p:spTree>
    <p:extLst>
      <p:ext uri="{BB962C8B-B14F-4D97-AF65-F5344CB8AC3E}">
        <p14:creationId xmlns:p14="http://schemas.microsoft.com/office/powerpoint/2010/main" xmlns="" val="240053202"/>
      </p:ext>
    </p:extLst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C290401-DF2B-4D3F-81E2-6BDBD1C5C545}" type="datetime1">
              <a:rPr lang="fr-FR" smtClean="0"/>
              <a:pPr/>
              <a:t>11/06/2014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16C07B6-794E-44DC-A6E3-11A712CA4DB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6821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geert-hofstede.com/countries.html" TargetMode="Externa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youtube.com/watch?v=WuBZojzW8ro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g/url?sa=i&amp;rct=j&amp;q=piscine+ronde&amp;source=images&amp;cd=&amp;cad=rja&amp;docid=OsfKLabRQ1UUbM&amp;tbnid=Mm_Gg3KLJpCh9M:&amp;ved=0CAUQjRw&amp;url=http://www.cdiscount.com/maison/jardin-plein-air/liner-sequoia-rond-5-08x1-24-m/f-11785061412-int0078257110155.html&amp;ei=jX0RUZmIA4GztAbKqIEg&amp;bvm=bv.41934586,d.Yms&amp;psig=AFQjCNH8SP0SLWT4WpWqQn14nA4Ezx0TXg&amp;ust=136018712737622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g/url?sa=i&amp;rct=j&amp;q=piscine+ronde&amp;source=images&amp;cd=&amp;cad=rja&amp;docid=OsfKLabRQ1UUbM&amp;tbnid=Mm_Gg3KLJpCh9M:&amp;ved=0CAUQjRw&amp;url=http://www.cdiscount.com/maison/jardin-plein-air/liner-sequoia-rond-5-08x1-24-m/f-11785061412-int0078257110155.html&amp;ei=jX0RUZmIA4GztAbKqIEg&amp;bvm=bv.41934586,d.Yms&amp;psig=AFQjCNH8SP0SLWT4WpWqQn14nA4Ezx0TXg&amp;ust=136018712737622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geert-hofstede.com/countries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7200" dirty="0"/>
              <a:t>L'art des négociations </a:t>
            </a:r>
            <a:r>
              <a:rPr lang="fr-FR" sz="7200" dirty="0" smtClean="0"/>
              <a:t>: </a:t>
            </a:r>
            <a:br>
              <a:rPr lang="fr-FR" sz="7200" dirty="0" smtClean="0"/>
            </a:br>
            <a:r>
              <a:rPr lang="fr-FR" sz="7200" dirty="0" smtClean="0"/>
              <a:t>les éléments-clés d'une </a:t>
            </a:r>
            <a:r>
              <a:rPr lang="fr-FR" sz="7200" dirty="0"/>
              <a:t>négociation réussie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500692"/>
          </a:xfrm>
        </p:spPr>
        <p:txBody>
          <a:bodyPr>
            <a:normAutofit fontScale="32500" lnSpcReduction="20000"/>
          </a:bodyPr>
          <a:lstStyle/>
          <a:p>
            <a:endParaRPr lang="en-US" dirty="0" smtClean="0"/>
          </a:p>
          <a:p>
            <a:r>
              <a:rPr lang="en-US" sz="8000" dirty="0" err="1" smtClean="0"/>
              <a:t>Bulgarie</a:t>
            </a:r>
            <a:r>
              <a:rPr lang="en-US" sz="8000" dirty="0" smtClean="0"/>
              <a:t>, le 7 </a:t>
            </a:r>
            <a:r>
              <a:rPr lang="en-US" sz="8000" dirty="0" err="1" smtClean="0"/>
              <a:t>juin</a:t>
            </a:r>
            <a:r>
              <a:rPr lang="en-US" sz="8000" dirty="0" smtClean="0"/>
              <a:t> 2014</a:t>
            </a:r>
          </a:p>
          <a:p>
            <a:endParaRPr lang="en-US" sz="8000" dirty="0"/>
          </a:p>
          <a:p>
            <a:r>
              <a:rPr lang="en-US" sz="8000" dirty="0" smtClean="0"/>
              <a:t>Kapka Stoykova</a:t>
            </a:r>
            <a:endParaRPr lang="fr-FR" sz="8000" dirty="0"/>
          </a:p>
        </p:txBody>
      </p:sp>
    </p:spTree>
    <p:extLst>
      <p:ext uri="{BB962C8B-B14F-4D97-AF65-F5344CB8AC3E}">
        <p14:creationId xmlns:p14="http://schemas.microsoft.com/office/powerpoint/2010/main" xmlns="" val="134813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 est Le </a:t>
            </a:r>
            <a:r>
              <a:rPr lang="fr-FR" dirty="0"/>
              <a:t>profil </a:t>
            </a:r>
            <a:r>
              <a:rPr lang="fr-FR" dirty="0" smtClean="0"/>
              <a:t>d’un </a:t>
            </a:r>
            <a:r>
              <a:rPr lang="fr-FR" dirty="0"/>
              <a:t>bon </a:t>
            </a:r>
            <a:r>
              <a:rPr lang="fr-FR" dirty="0" smtClean="0"/>
              <a:t>négociateur ?</a:t>
            </a:r>
            <a:endParaRPr lang="fr-F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8248" y="2175624"/>
            <a:ext cx="3993776" cy="3993776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4297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ofste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154" y="-609600"/>
            <a:ext cx="10594778" cy="8364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AutoShape 2" descr="data:image/jpeg;base64,/9j/4AAQSkZJRgABAQAAAQABAAD/2wCEAAkGBxQSEhUUExIVFhQXGBkVFRYWGBUYFxUXGB4XFh4YGBgYHCggGBwlHRcUJDEtJSksLjovGB8zRDMuNygtLiwBCgoKDg0OGhAQGywkICAtLCwsLiwvLCwsLCwsLCwsLCwuLCwsLCwrLCwsLCwsLC4sKywsKywsLCwsLCwrLCs3K//AABEIAG4AUQMBIgACEQEDEQH/xAAcAAABBQEBAQAAAAAAAAAAAAAGAAMEBQcCAQj/xAA6EAABAwIEAwUGAwcFAAAAAAABAAIRAyEEBRIxBkFRImFxgZETMqGxwfBCctEHFRcjkuHxFlJTVML/xAAZAQADAQEBAAAAAAAAAAAAAAABAwQCAAX/xAAjEQACAwACAQMFAAAAAAAAAAAAAQIDERIhQRMiUQQUMTJS/9oADAMBAAIRAxEAPwDUsJTDKfkgHGRVxJquuGGGA7TzcjjiLEeyok90LNWV9RA3UafFFcY8paENJ+pWOHoW5qowG3Mx4AeSvMN0t6/2S0yrMJdCnEKWynC5oU4i3xlPhpm6YkLcjwBKm5dmnCZcdkuUQJ6iRUIAJ7kGsyr2+JLo7LPmblFmqRCZyLCljTO5Jk+adTPinIRbHrBj9xhJXGtJL+4mL9JA/wAcgOw7nDZsH4x9Vm2DdJEoj41zN7H1aOrUxzGuDdvS3UGfFCuEfdpF7/DePmg+yytYgtwbDM7zHL4XRBh4HIjxAQ3gsYW+9HfOx/xCusvzNpNxF+R+5WUuxzL4OtIhOsd3N9T+iYY4Ftueyco1E0Q0PP8AADzKZ+95Xftm8gmjVHmszOijhxi6n4I6qY81X1nWT2X5izQ0AzqNiNvuQUrPB1ibj0TI8Ek7oPRJHgTcmYNmWOdU7Trlogd/NSKVO7SOYB/8n5FX2ecKihSdU19kRPmqbJbuidxG5i88usrW4i5tS/UeOak7h0C5iL8zfqucFjKT+2xz22nfVB2BIkRddYemWucD1O43HopVSm1lN2gMaDuGxc98AIqSC4y3oI+H801jQ57dQ2IPvbj3SZGxUrNM4bRdpJvEnoB480McHNDqji5oN4Egbcz3/wBlZZzg5c4NaIMObtvsWwuAojgzymXD+Y9tti2RewJjbzVvg8QD0nlHMdw/RC2Gyxj3h72NLmgAQ4t22BE3V6GROw/Eed73PesykgqLJ+PdrGkzH4uXl3JuvmNLDU21XGKbNIaB/SI9CkxpDWgmSYJgRuNoQd+0fU5tKhT2Hbd4xDR6FyEe5dnNPj0gu/iPhf8AcfRJYx+6KvUJJuR+Sf0X/LCfFcbmpRdTqxBHLeRcKHkmMDoI5/AhBRcrnIa0CJ2M+qZOv2maJ+7DRsIx1QXLD+ZskehCZzMhgDXOFzENGkeZJNlxlFV0Ty+qi5ppqSJ+W6RFIva+C44SpHtPgdLdyvw4FpnYSQ7mD+iCsip1qR7LuzJt9+SLMDhphxJPO+y0wNfI6yj7QSAx99wY+ll2MA42dDW8wCSXDpqtAPOBKq8UTSqa2e449oDkeqssPjC+VjEc035Pcdi2Uzre9rGNBOokC/d1KHcBlT8we6o10MJkHe3L4Ic/ahjCX06c9mC4jv2k/FSP2WcXNwj3U65ik+4dBOh46xyP0W4U8o6Ty+pdbaQX/wAPX/8AN8EkS/60wH/co/1L1H0UK+9tPmJScFiNDgeXNRklY1pMnj1GucK4trqd4sJ9P8qnx+BjECo2TTmX05IsOnihrh3NjScBNiIRZSirEOuLg72UrjxZ6MJKyOk7LqVNkh7natQdLCS3SYtfpsfBWb3Q0ikXudeAXDSCTaYGwaOu6YwFN0QHtPiFb0aLt3OGkdAAs55N8c8jOX4Esp/zajqj3e8TpAvyAA2CfrVw0W8B4rzE1Pn9+SFM/wA0lwpMP5j3H6n5Lq63bLigWWKuHJglxrixUxJINmtDR8f1VLQcu8yq6qjz1cY8NvomGlWuKXSPL5cvc/JL9oko2tJDDtI6SQBJAaJcbADmnKmCqteW6dUCZFm+phEAmmwKIcixlQRDHuBt2Wk38vJDzOm14M8uS0rhTFRpiwbTAEbd6Vc0Oo3ei0y/2hj+XU8NDh9ER4LCVHmCws2MusCnMiqe0Bc68m29gFaOYxsl0wL+l0hIrlbIos44brlhNOo1zoPZNgTyGqTZZljMLVoF/tmubUgk6ufeD08FuLKzARpIk7d9uYUPP8no4umadVpIi0WcPyu+wqPp7VU31+SS+MrVjPmsr0BScxoBlWoxs6Wvc0Fwh0AwJHI2TAW90VmHMJLpJEBFdVLCHN7wfA77XCm5lWLYikDTEe9q0OqXOoQZd5kzCiSvPZjptt3Ljjqg4uMuMlzpPmtB4fHZPfA+az9puFoHCnahJtH0vNNI4eo9kBM8d499DD9gwXHQecAyZHQ2U3I7BR+JsOKjDI2MX6kb/FY8I2nsjIeHuIatPEtOou/A0OJgDuWxVMxLqOppBfp1tAO5buPML5/xjfZVnhp915g+BVri+Kq76TaYOmLlzTcgiI7gmOvWmjMbVj0740zuni6wqU6WgxDzEF7haSOouOqH1ySlqTUsEN69OpSXKS4B/9k=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5309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088201" y="1117600"/>
            <a:ext cx="7947713" cy="5740400"/>
            <a:chOff x="1976717" y="1680882"/>
            <a:chExt cx="7584142" cy="498978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l="30948" t="26286" r="27090" b="24816"/>
            <a:stretch/>
          </p:blipFill>
          <p:spPr>
            <a:xfrm>
              <a:off x="1976717" y="1816281"/>
              <a:ext cx="7409329" cy="485438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8310282" y="1680882"/>
              <a:ext cx="1250577" cy="7261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7" name="Picture 6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85109" y="2509293"/>
            <a:ext cx="985467" cy="1405502"/>
          </a:xfrm>
          <a:prstGeom prst="rect">
            <a:avLst/>
          </a:prstGeom>
        </p:spPr>
      </p:pic>
      <p:sp>
        <p:nvSpPr>
          <p:cNvPr id="8" name="AutoShape 2" descr="data:image/jpeg;base64,/9j/4AAQSkZJRgABAQAAAQABAAD/2wCEAAkGBxQSEhUUExIVFhQXGBkVFRYWGBUYFxUXGB4XFh4YGBgYHCggGBwlHRcUJDEtJSksLjovGB8zRDMuNygtLiwBCgoKDg0OGhAQGywkICAtLCwsLiwvLCwsLCwsLCwsLCwuLCwsLCwrLCwsLCwsLC4sKywsKywsLCwsLCwrLCs3K//AABEIAG4AUQMBIgACEQEDEQH/xAAcAAABBQEBAQAAAAAAAAAAAAAGAAMEBQcCAQj/xAA6EAABAwIEAwUGAwcFAAAAAAABAAIRAyEEBRIxBkFRImFxgZETMqGxwfBCctEHFRcjkuHxFlJTVML/xAAZAQADAQEBAAAAAAAAAAAAAAABAwQCAAX/xAAjEQACAwACAQMFAAAAAAAAAAAAAQIDERIhQRMiUQQUMTJS/9oADAMBAAIRAxEAPwDUsJTDKfkgHGRVxJquuGGGA7TzcjjiLEeyok90LNWV9RA3UafFFcY8paENJ+pWOHoW5qowG3Mx4AeSvMN0t6/2S0yrMJdCnEKWynC5oU4i3xlPhpm6YkLcjwBKm5dmnCZcdkuUQJ6iRUIAJ7kGsyr2+JLo7LPmblFmqRCZyLCljTO5Jk+adTPinIRbHrBj9xhJXGtJL+4mL9JA/wAcgOw7nDZsH4x9Vm2DdJEoj41zN7H1aOrUxzGuDdvS3UGfFCuEfdpF7/DePmg+yytYgtwbDM7zHL4XRBh4HIjxAQ3gsYW+9HfOx/xCusvzNpNxF+R+5WUuxzL4OtIhOsd3N9T+iYY4Ftueyco1E0Q0PP8AADzKZ+95Xftm8gmjVHmszOijhxi6n4I6qY81X1nWT2X5izQ0AzqNiNvuQUrPB1ibj0TI8Ek7oPRJHgTcmYNmWOdU7Trlogd/NSKVO7SOYB/8n5FX2ecKihSdU19kRPmqbJbuidxG5i88usrW4i5tS/UeOak7h0C5iL8zfqucFjKT+2xz22nfVB2BIkRddYemWucD1O43HopVSm1lN2gMaDuGxc98AIqSC4y3oI+H801jQ57dQ2IPvbj3SZGxUrNM4bRdpJvEnoB480McHNDqji5oN4Egbcz3/wBlZZzg5c4NaIMObtvsWwuAojgzymXD+Y9tti2RewJjbzVvg8QD0nlHMdw/RC2Gyxj3h72NLmgAQ4t22BE3V6GROw/Eed73PesykgqLJ+PdrGkzH4uXl3JuvmNLDU21XGKbNIaB/SI9CkxpDWgmSYJgRuNoQd+0fU5tKhT2Hbd4xDR6FyEe5dnNPj0gu/iPhf8AcfRJYx+6KvUJJuR+Sf0X/LCfFcbmpRdTqxBHLeRcKHkmMDoI5/AhBRcrnIa0CJ2M+qZOv2maJ+7DRsIx1QXLD+ZskehCZzMhgDXOFzENGkeZJNlxlFV0Ty+qi5ppqSJ+W6RFIva+C44SpHtPgdLdyvw4FpnYSQ7mD+iCsip1qR7LuzJt9+SLMDhphxJPO+y0wNfI6yj7QSAx99wY+ll2MA42dDW8wCSXDpqtAPOBKq8UTSqa2e449oDkeqssPjC+VjEc035Pcdi2Uzre9rGNBOokC/d1KHcBlT8we6o10MJkHe3L4Ic/ahjCX06c9mC4jv2k/FSP2WcXNwj3U65ik+4dBOh46xyP0W4U8o6Ty+pdbaQX/wAPX/8AN8EkS/60wH/co/1L1H0UK+9tPmJScFiNDgeXNRklY1pMnj1GucK4trqd4sJ9P8qnx+BjECo2TTmX05IsOnihrh3NjScBNiIRZSirEOuLg72UrjxZ6MJKyOk7LqVNkh7natQdLCS3SYtfpsfBWb3Q0ikXudeAXDSCTaYGwaOu6YwFN0QHtPiFb0aLt3OGkdAAs55N8c8jOX4Esp/zajqj3e8TpAvyAA2CfrVw0W8B4rzE1Pn9+SFM/wA0lwpMP5j3H6n5Lq63bLigWWKuHJglxrixUxJINmtDR8f1VLQcu8yq6qjz1cY8NvomGlWuKXSPL5cvc/JL9oko2tJDDtI6SQBJAaJcbADmnKmCqteW6dUCZFm+phEAmmwKIcixlQRDHuBt2Wk38vJDzOm14M8uS0rhTFRpiwbTAEbd6Vc0Oo3ei0y/2hj+XU8NDh9ER4LCVHmCws2MusCnMiqe0Bc68m29gFaOYxsl0wL+l0hIrlbIos44brlhNOo1zoPZNgTyGqTZZljMLVoF/tmubUgk6ufeD08FuLKzARpIk7d9uYUPP8no4umadVpIi0WcPyu+wqPp7VU31+SS+MrVjPmsr0BScxoBlWoxs6Wvc0Fwh0AwJHI2TAW90VmHMJLpJEBFdVLCHN7wfA77XCm5lWLYikDTEe9q0OqXOoQZd5kzCiSvPZjptt3Ljjqg4uMuMlzpPmtB4fHZPfA+az9puFoHCnahJtH0vNNI4eo9kBM8d499DD9gwXHQecAyZHQ2U3I7BR+JsOKjDI2MX6kb/FY8I2nsjIeHuIatPEtOou/A0OJgDuWxVMxLqOppBfp1tAO5buPML5/xjfZVnhp915g+BVri+Kq76TaYOmLlzTcgiI7gmOvWmjMbVj0740zuni6wqU6WgxDzEF7haSOouOqH1ySlqTUsEN69OpSXKS4B/9k=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97453" y="2524446"/>
            <a:ext cx="1023802" cy="13903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22012" y="1610277"/>
            <a:ext cx="3222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Geert </a:t>
            </a:r>
            <a:r>
              <a:rPr lang="fr-FR" sz="2000" b="1" dirty="0" err="1" smtClean="0"/>
              <a:t>Hofstede</a:t>
            </a:r>
            <a:r>
              <a:rPr lang="fr-FR" sz="2000" b="1" dirty="0" smtClean="0"/>
              <a:t>  &amp; Michael </a:t>
            </a:r>
            <a:r>
              <a:rPr lang="fr-FR" sz="2000" b="1" dirty="0" err="1" smtClean="0"/>
              <a:t>Minkov</a:t>
            </a:r>
            <a:endParaRPr lang="fr-FR" sz="2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495" y="156137"/>
            <a:ext cx="10058400" cy="1609344"/>
          </a:xfrm>
        </p:spPr>
        <p:txBody>
          <a:bodyPr/>
          <a:lstStyle/>
          <a:p>
            <a:r>
              <a:rPr lang="fr-FR" dirty="0"/>
              <a:t>spécificités </a:t>
            </a:r>
            <a:r>
              <a:rPr lang="fr-FR" dirty="0" smtClean="0"/>
              <a:t>culturelles</a:t>
            </a:r>
            <a:br>
              <a:rPr lang="fr-FR" dirty="0" smtClean="0"/>
            </a:br>
            <a:r>
              <a:rPr lang="fr-FR" sz="3200" dirty="0" smtClean="0">
                <a:hlinkClick r:id="rId5"/>
              </a:rPr>
              <a:t>exemple</a:t>
            </a:r>
            <a:endParaRPr lang="fr-FR" sz="32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8306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processus de </a:t>
            </a:r>
            <a:r>
              <a:rPr lang="fr-FR" dirty="0" smtClean="0"/>
              <a:t>négociation</a:t>
            </a:r>
            <a:br>
              <a:rPr lang="fr-FR" dirty="0" smtClean="0"/>
            </a:br>
            <a:r>
              <a:rPr lang="fr-FR" dirty="0" smtClean="0"/>
              <a:t>5 </a:t>
            </a:r>
            <a:r>
              <a:rPr lang="fr-FR" dirty="0"/>
              <a:t>phases principales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388783689"/>
              </p:ext>
            </p:extLst>
          </p:nvPr>
        </p:nvGraphicFramePr>
        <p:xfrm>
          <a:off x="137459" y="778934"/>
          <a:ext cx="11308976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2044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624328" y="2624328"/>
            <a:ext cx="6858000" cy="1609344"/>
          </a:xfrm>
        </p:spPr>
        <p:txBody>
          <a:bodyPr/>
          <a:lstStyle/>
          <a:p>
            <a:r>
              <a:rPr lang="fr-FR" dirty="0"/>
              <a:t>La phase de </a:t>
            </a:r>
            <a:r>
              <a:rPr lang="fr-FR" dirty="0" smtClean="0"/>
              <a:t>préparation</a:t>
            </a:r>
            <a:br>
              <a:rPr lang="fr-FR" dirty="0" smtClean="0"/>
            </a:br>
            <a:r>
              <a:rPr lang="fr-FR" sz="2400" dirty="0" smtClean="0"/>
              <a:t>la </a:t>
            </a:r>
            <a:r>
              <a:rPr lang="fr-FR" sz="2400" dirty="0"/>
              <a:t>clef de la réussite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52265016"/>
              </p:ext>
            </p:extLst>
          </p:nvPr>
        </p:nvGraphicFramePr>
        <p:xfrm>
          <a:off x="1355850" y="0"/>
          <a:ext cx="10058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967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6302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fr-FR" dirty="0" smtClean="0"/>
              <a:t>L’espace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409701"/>
            <a:ext cx="5659438" cy="472122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FR" altLang="fr-FR" b="1" dirty="0" smtClean="0"/>
              <a:t>Distance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Char char="s"/>
            </a:pPr>
            <a:r>
              <a:rPr lang="fr-FR" altLang="fr-FR" b="1" dirty="0"/>
              <a:t>I</a:t>
            </a:r>
            <a:r>
              <a:rPr lang="fr-FR" altLang="fr-FR" b="1" dirty="0" smtClean="0"/>
              <a:t>ntime (&lt;= 0.50m)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Char char="s"/>
            </a:pPr>
            <a:r>
              <a:rPr lang="fr-FR" altLang="fr-FR" b="1" dirty="0" smtClean="0"/>
              <a:t>Interpersonnelle (0.50 - 1,2m.)</a:t>
            </a:r>
          </a:p>
          <a:p>
            <a:pPr eaLnBrk="1" hangingPunct="1">
              <a:buClr>
                <a:schemeClr val="accent2"/>
              </a:buClr>
              <a:buFont typeface="Wingdings" panose="05000000000000000000" pitchFamily="2" charset="2"/>
              <a:buChar char="s"/>
            </a:pPr>
            <a:r>
              <a:rPr lang="fr-FR" altLang="fr-FR" b="1" dirty="0" smtClean="0"/>
              <a:t>Sociale  (&gt; 1,2m.)</a:t>
            </a:r>
          </a:p>
        </p:txBody>
      </p:sp>
      <p:sp>
        <p:nvSpPr>
          <p:cNvPr id="462853" name="Rectangle 5"/>
          <p:cNvSpPr>
            <a:spLocks noChangeArrowheads="1"/>
          </p:cNvSpPr>
          <p:nvPr/>
        </p:nvSpPr>
        <p:spPr bwMode="auto">
          <a:xfrm>
            <a:off x="2209800" y="4648200"/>
            <a:ext cx="16764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54" name="Rectangle 6"/>
          <p:cNvSpPr>
            <a:spLocks noChangeArrowheads="1"/>
          </p:cNvSpPr>
          <p:nvPr/>
        </p:nvSpPr>
        <p:spPr bwMode="auto">
          <a:xfrm>
            <a:off x="6456363" y="4648200"/>
            <a:ext cx="16764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55" name="Rectangle 7"/>
          <p:cNvSpPr>
            <a:spLocks noChangeArrowheads="1"/>
          </p:cNvSpPr>
          <p:nvPr/>
        </p:nvSpPr>
        <p:spPr bwMode="auto">
          <a:xfrm>
            <a:off x="6781800" y="2438400"/>
            <a:ext cx="16764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56" name="Rectangle 8"/>
          <p:cNvSpPr>
            <a:spLocks noChangeArrowheads="1"/>
          </p:cNvSpPr>
          <p:nvPr/>
        </p:nvSpPr>
        <p:spPr bwMode="auto">
          <a:xfrm>
            <a:off x="2286000" y="41910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57" name="Rectangle 9"/>
          <p:cNvSpPr>
            <a:spLocks noChangeArrowheads="1"/>
          </p:cNvSpPr>
          <p:nvPr/>
        </p:nvSpPr>
        <p:spPr bwMode="auto">
          <a:xfrm>
            <a:off x="2286000" y="56388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58" name="Rectangle 10"/>
          <p:cNvSpPr>
            <a:spLocks noChangeArrowheads="1"/>
          </p:cNvSpPr>
          <p:nvPr/>
        </p:nvSpPr>
        <p:spPr bwMode="auto">
          <a:xfrm>
            <a:off x="6934200" y="19812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59" name="Rectangle 11"/>
          <p:cNvSpPr>
            <a:spLocks noChangeArrowheads="1"/>
          </p:cNvSpPr>
          <p:nvPr/>
        </p:nvSpPr>
        <p:spPr bwMode="auto">
          <a:xfrm>
            <a:off x="6324600" y="26670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60" name="Rectangle 12"/>
          <p:cNvSpPr>
            <a:spLocks noChangeArrowheads="1"/>
          </p:cNvSpPr>
          <p:nvPr/>
        </p:nvSpPr>
        <p:spPr bwMode="auto">
          <a:xfrm>
            <a:off x="7446963" y="41910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61" name="Rectangle 13"/>
          <p:cNvSpPr>
            <a:spLocks noChangeArrowheads="1"/>
          </p:cNvSpPr>
          <p:nvPr/>
        </p:nvSpPr>
        <p:spPr bwMode="auto">
          <a:xfrm>
            <a:off x="6684963" y="41910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62" name="Line 14"/>
          <p:cNvSpPr>
            <a:spLocks noChangeShapeType="1"/>
          </p:cNvSpPr>
          <p:nvPr/>
        </p:nvSpPr>
        <p:spPr bwMode="auto">
          <a:xfrm>
            <a:off x="2057400" y="5105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462863" name="Line 15"/>
          <p:cNvSpPr>
            <a:spLocks noChangeShapeType="1"/>
          </p:cNvSpPr>
          <p:nvPr/>
        </p:nvSpPr>
        <p:spPr bwMode="auto">
          <a:xfrm>
            <a:off x="6629400" y="28956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462864" name="Line 16"/>
          <p:cNvSpPr>
            <a:spLocks noChangeShapeType="1"/>
          </p:cNvSpPr>
          <p:nvPr/>
        </p:nvSpPr>
        <p:spPr bwMode="auto">
          <a:xfrm>
            <a:off x="6311900" y="5105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462865" name="Text Box 17"/>
          <p:cNvSpPr txBox="1">
            <a:spLocks noChangeArrowheads="1"/>
          </p:cNvSpPr>
          <p:nvPr/>
        </p:nvSpPr>
        <p:spPr bwMode="auto">
          <a:xfrm>
            <a:off x="4191000" y="4953001"/>
            <a:ext cx="1447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dirty="0" smtClean="0">
                <a:latin typeface="Calibri" panose="020F0502020204030204" pitchFamily="34" charset="0"/>
              </a:rPr>
              <a:t>Concurrence/ opposition</a:t>
            </a:r>
            <a:endParaRPr lang="fr-FR" altLang="fr-FR" dirty="0">
              <a:latin typeface="Calibri" panose="020F0502020204030204" pitchFamily="34" charset="0"/>
            </a:endParaRPr>
          </a:p>
        </p:txBody>
      </p:sp>
      <p:sp>
        <p:nvSpPr>
          <p:cNvPr id="462866" name="Text Box 18"/>
          <p:cNvSpPr txBox="1">
            <a:spLocks noChangeArrowheads="1"/>
          </p:cNvSpPr>
          <p:nvPr/>
        </p:nvSpPr>
        <p:spPr bwMode="auto">
          <a:xfrm>
            <a:off x="8610600" y="28956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dirty="0" smtClean="0">
                <a:latin typeface="+mj-lt"/>
              </a:rPr>
              <a:t>conversation</a:t>
            </a:r>
            <a:endParaRPr lang="fr-FR" dirty="0">
              <a:latin typeface="+mj-lt"/>
            </a:endParaRPr>
          </a:p>
        </p:txBody>
      </p:sp>
      <p:sp>
        <p:nvSpPr>
          <p:cNvPr id="462867" name="Text Box 19"/>
          <p:cNvSpPr txBox="1">
            <a:spLocks noChangeArrowheads="1"/>
          </p:cNvSpPr>
          <p:nvPr/>
        </p:nvSpPr>
        <p:spPr bwMode="auto">
          <a:xfrm>
            <a:off x="8472488" y="4953000"/>
            <a:ext cx="1662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dirty="0" smtClean="0">
                <a:latin typeface="+mj-lt"/>
              </a:rPr>
              <a:t>partenariat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1033363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2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2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2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2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2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2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3" grpId="0" animBg="1"/>
      <p:bldP spid="462854" grpId="0" animBg="1"/>
      <p:bldP spid="462855" grpId="0" animBg="1"/>
      <p:bldP spid="462856" grpId="0" animBg="1"/>
      <p:bldP spid="462857" grpId="0" animBg="1"/>
      <p:bldP spid="462858" grpId="0" animBg="1"/>
      <p:bldP spid="462859" grpId="0" animBg="1"/>
      <p:bldP spid="462860" grpId="0" animBg="1"/>
      <p:bldP spid="462861" grpId="0" animBg="1"/>
      <p:bldP spid="462862" grpId="0" animBg="1"/>
      <p:bldP spid="462863" grpId="0" animBg="1"/>
      <p:bldP spid="462864" grpId="0" animBg="1"/>
      <p:bldP spid="462865" grpId="0" autoUpdateAnimBg="0"/>
      <p:bldP spid="462866" grpId="0" autoUpdateAnimBg="0"/>
      <p:bldP spid="46286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624328" y="2624328"/>
            <a:ext cx="6858000" cy="1609344"/>
          </a:xfrm>
        </p:spPr>
        <p:txBody>
          <a:bodyPr/>
          <a:lstStyle/>
          <a:p>
            <a:r>
              <a:rPr lang="en-US" dirty="0" smtClean="0"/>
              <a:t>Les types de </a:t>
            </a:r>
            <a:r>
              <a:rPr lang="en-US" dirty="0" err="1" smtClean="0"/>
              <a:t>negociations</a:t>
            </a:r>
            <a:endParaRPr lang="fr-FR" dirty="0"/>
          </a:p>
        </p:txBody>
      </p:sp>
      <p:pic>
        <p:nvPicPr>
          <p:cNvPr id="4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86" t="12312" r="8895" b="9281"/>
          <a:stretch/>
        </p:blipFill>
        <p:spPr bwMode="auto">
          <a:xfrm>
            <a:off x="3432488" y="0"/>
            <a:ext cx="5634316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2599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48144"/>
            <a:ext cx="10058400" cy="1609344"/>
          </a:xfrm>
        </p:spPr>
        <p:txBody>
          <a:bodyPr/>
          <a:lstStyle/>
          <a:p>
            <a:r>
              <a:rPr lang="fr-FR" dirty="0" smtClean="0"/>
              <a:t>L’équilibre</a:t>
            </a:r>
            <a:r>
              <a:rPr lang="bg-BG" dirty="0" smtClean="0"/>
              <a:t> </a:t>
            </a:r>
            <a:br>
              <a:rPr lang="bg-BG" dirty="0" smtClean="0"/>
            </a:br>
            <a:r>
              <a:rPr lang="en-US" sz="2400" dirty="0" err="1" smtClean="0">
                <a:hlinkClick r:id="rId2"/>
              </a:rPr>
              <a:t>exemple</a:t>
            </a:r>
            <a:endParaRPr lang="fr-FR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4364" y="1757488"/>
            <a:ext cx="9683271" cy="420271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4097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/>
          <a:srcRect l="22018" t="53588" r="24492" b="11227"/>
          <a:stretch/>
        </p:blipFill>
        <p:spPr>
          <a:xfrm>
            <a:off x="0" y="2515998"/>
            <a:ext cx="8672653" cy="32074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/>
          <a:srcRect l="19294" r="21837"/>
          <a:stretch/>
        </p:blipFill>
        <p:spPr>
          <a:xfrm>
            <a:off x="9619148" y="490702"/>
            <a:ext cx="2012020" cy="2560048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695228" y="3335804"/>
            <a:ext cx="4963075" cy="2387599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fr-FR" sz="2400" b="1" dirty="0"/>
              <a:t>John Forbes </a:t>
            </a:r>
            <a:r>
              <a:rPr lang="fr-FR" sz="2400" b="1" dirty="0" smtClean="0"/>
              <a:t>Nash</a:t>
            </a:r>
            <a:r>
              <a:rPr lang="fr-FR" sz="2400" dirty="0" smtClean="0"/>
              <a:t> </a:t>
            </a:r>
            <a:endParaRPr lang="fr-FR" sz="2400" dirty="0"/>
          </a:p>
          <a:p>
            <a:pPr marL="0" indent="0" algn="r">
              <a:buNone/>
            </a:pPr>
            <a:r>
              <a:rPr lang="fr-FR" sz="2400" dirty="0" smtClean="0"/>
              <a:t>économiste </a:t>
            </a:r>
            <a:r>
              <a:rPr lang="fr-FR" sz="2400" dirty="0"/>
              <a:t>et </a:t>
            </a:r>
            <a:r>
              <a:rPr lang="fr-FR" sz="2400" dirty="0" smtClean="0"/>
              <a:t>mathématicien américain </a:t>
            </a:r>
            <a:r>
              <a:rPr lang="fr-FR" sz="2400" dirty="0"/>
              <a:t>né </a:t>
            </a:r>
            <a:r>
              <a:rPr lang="fr-FR" sz="2400" dirty="0" smtClean="0"/>
              <a:t>en</a:t>
            </a:r>
            <a:r>
              <a:rPr lang="fr-FR" sz="2400" dirty="0"/>
              <a:t> </a:t>
            </a:r>
            <a:r>
              <a:rPr lang="fr-FR" sz="2400" dirty="0" smtClean="0"/>
              <a:t>1928</a:t>
            </a:r>
          </a:p>
          <a:p>
            <a:pPr marL="0" indent="0" algn="r">
              <a:buNone/>
            </a:pPr>
            <a:r>
              <a:rPr lang="fr-FR" sz="2400" dirty="0"/>
              <a:t>P</a:t>
            </a:r>
            <a:r>
              <a:rPr lang="fr-FR" sz="2400" dirty="0" smtClean="0"/>
              <a:t>rix </a:t>
            </a:r>
            <a:r>
              <a:rPr lang="fr-FR" sz="2400" dirty="0"/>
              <a:t>Nobel d'économie en </a:t>
            </a:r>
            <a:r>
              <a:rPr lang="fr-FR" sz="2400" dirty="0" smtClean="0"/>
              <a:t>1994 pour ses </a:t>
            </a:r>
            <a:r>
              <a:rPr lang="fr-FR" sz="2400" dirty="0"/>
              <a:t>travaux sur la théorie des jeux</a:t>
            </a:r>
            <a:r>
              <a:rPr lang="fr-FR" sz="2400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37447"/>
            <a:ext cx="10058400" cy="1609344"/>
          </a:xfrm>
        </p:spPr>
        <p:txBody>
          <a:bodyPr/>
          <a:lstStyle/>
          <a:p>
            <a:r>
              <a:rPr lang="fr-FR" dirty="0"/>
              <a:t>L’équilibre de </a:t>
            </a:r>
            <a:r>
              <a:rPr lang="fr-FR" dirty="0" smtClean="0"/>
              <a:t>Nash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6907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700" name="Group 164"/>
          <p:cNvGrpSpPr>
            <a:grpSpLocks/>
          </p:cNvGrpSpPr>
          <p:nvPr/>
        </p:nvGrpSpPr>
        <p:grpSpPr bwMode="auto">
          <a:xfrm>
            <a:off x="2255839" y="1149350"/>
            <a:ext cx="8072437" cy="5341938"/>
            <a:chOff x="461" y="724"/>
            <a:chExt cx="5085" cy="3365"/>
          </a:xfrm>
        </p:grpSpPr>
        <p:sp>
          <p:nvSpPr>
            <p:cNvPr id="193539" name="Rectangle 4"/>
            <p:cNvSpPr>
              <a:spLocks noChangeArrowheads="1"/>
            </p:cNvSpPr>
            <p:nvPr/>
          </p:nvSpPr>
          <p:spPr bwMode="auto">
            <a:xfrm>
              <a:off x="3010" y="2205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93540" name="Line 7"/>
            <p:cNvSpPr>
              <a:spLocks noChangeShapeType="1"/>
            </p:cNvSpPr>
            <p:nvPr/>
          </p:nvSpPr>
          <p:spPr bwMode="auto">
            <a:xfrm>
              <a:off x="1165" y="1527"/>
              <a:ext cx="92" cy="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1" name="Line 8"/>
            <p:cNvSpPr>
              <a:spLocks noChangeShapeType="1"/>
            </p:cNvSpPr>
            <p:nvPr/>
          </p:nvSpPr>
          <p:spPr bwMode="auto">
            <a:xfrm>
              <a:off x="1257" y="1531"/>
              <a:ext cx="87" cy="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2" name="Line 9"/>
            <p:cNvSpPr>
              <a:spLocks noChangeShapeType="1"/>
            </p:cNvSpPr>
            <p:nvPr/>
          </p:nvSpPr>
          <p:spPr bwMode="auto">
            <a:xfrm>
              <a:off x="1344" y="1540"/>
              <a:ext cx="85" cy="1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3" name="Line 10"/>
            <p:cNvSpPr>
              <a:spLocks noChangeShapeType="1"/>
            </p:cNvSpPr>
            <p:nvPr/>
          </p:nvSpPr>
          <p:spPr bwMode="auto">
            <a:xfrm>
              <a:off x="1429" y="1553"/>
              <a:ext cx="81" cy="1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4" name="Line 11"/>
            <p:cNvSpPr>
              <a:spLocks noChangeShapeType="1"/>
            </p:cNvSpPr>
            <p:nvPr/>
          </p:nvSpPr>
          <p:spPr bwMode="auto">
            <a:xfrm>
              <a:off x="1510" y="1571"/>
              <a:ext cx="78" cy="2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5" name="Line 12"/>
            <p:cNvSpPr>
              <a:spLocks noChangeShapeType="1"/>
            </p:cNvSpPr>
            <p:nvPr/>
          </p:nvSpPr>
          <p:spPr bwMode="auto">
            <a:xfrm>
              <a:off x="1588" y="1596"/>
              <a:ext cx="74" cy="3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6" name="Line 13"/>
            <p:cNvSpPr>
              <a:spLocks noChangeShapeType="1"/>
            </p:cNvSpPr>
            <p:nvPr/>
          </p:nvSpPr>
          <p:spPr bwMode="auto">
            <a:xfrm>
              <a:off x="1662" y="1626"/>
              <a:ext cx="67" cy="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7" name="Line 14"/>
            <p:cNvSpPr>
              <a:spLocks noChangeShapeType="1"/>
            </p:cNvSpPr>
            <p:nvPr/>
          </p:nvSpPr>
          <p:spPr bwMode="auto">
            <a:xfrm>
              <a:off x="1729" y="1659"/>
              <a:ext cx="64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8" name="Line 15"/>
            <p:cNvSpPr>
              <a:spLocks noChangeShapeType="1"/>
            </p:cNvSpPr>
            <p:nvPr/>
          </p:nvSpPr>
          <p:spPr bwMode="auto">
            <a:xfrm>
              <a:off x="1793" y="1696"/>
              <a:ext cx="59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49" name="Line 16"/>
            <p:cNvSpPr>
              <a:spLocks noChangeShapeType="1"/>
            </p:cNvSpPr>
            <p:nvPr/>
          </p:nvSpPr>
          <p:spPr bwMode="auto">
            <a:xfrm>
              <a:off x="1852" y="1736"/>
              <a:ext cx="49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0" name="Line 17"/>
            <p:cNvSpPr>
              <a:spLocks noChangeShapeType="1"/>
            </p:cNvSpPr>
            <p:nvPr/>
          </p:nvSpPr>
          <p:spPr bwMode="auto">
            <a:xfrm>
              <a:off x="1901" y="1781"/>
              <a:ext cx="25" cy="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1" name="Line 18"/>
            <p:cNvSpPr>
              <a:spLocks noChangeShapeType="1"/>
            </p:cNvSpPr>
            <p:nvPr/>
          </p:nvSpPr>
          <p:spPr bwMode="auto">
            <a:xfrm>
              <a:off x="1926" y="1805"/>
              <a:ext cx="20" cy="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2" name="Line 19"/>
            <p:cNvSpPr>
              <a:spLocks noChangeShapeType="1"/>
            </p:cNvSpPr>
            <p:nvPr/>
          </p:nvSpPr>
          <p:spPr bwMode="auto">
            <a:xfrm>
              <a:off x="1946" y="1828"/>
              <a:ext cx="18" cy="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3" name="Line 20"/>
            <p:cNvSpPr>
              <a:spLocks noChangeShapeType="1"/>
            </p:cNvSpPr>
            <p:nvPr/>
          </p:nvSpPr>
          <p:spPr bwMode="auto">
            <a:xfrm>
              <a:off x="1964" y="1853"/>
              <a:ext cx="19" cy="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4" name="Line 21"/>
            <p:cNvSpPr>
              <a:spLocks noChangeShapeType="1"/>
            </p:cNvSpPr>
            <p:nvPr/>
          </p:nvSpPr>
          <p:spPr bwMode="auto">
            <a:xfrm>
              <a:off x="1983" y="1880"/>
              <a:ext cx="16" cy="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5" name="Line 22"/>
            <p:cNvSpPr>
              <a:spLocks noChangeShapeType="1"/>
            </p:cNvSpPr>
            <p:nvPr/>
          </p:nvSpPr>
          <p:spPr bwMode="auto">
            <a:xfrm>
              <a:off x="1999" y="1904"/>
              <a:ext cx="14" cy="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6" name="Line 23"/>
            <p:cNvSpPr>
              <a:spLocks noChangeShapeType="1"/>
            </p:cNvSpPr>
            <p:nvPr/>
          </p:nvSpPr>
          <p:spPr bwMode="auto">
            <a:xfrm>
              <a:off x="2013" y="1932"/>
              <a:ext cx="13" cy="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7" name="Line 24"/>
            <p:cNvSpPr>
              <a:spLocks noChangeShapeType="1"/>
            </p:cNvSpPr>
            <p:nvPr/>
          </p:nvSpPr>
          <p:spPr bwMode="auto">
            <a:xfrm>
              <a:off x="2026" y="1959"/>
              <a:ext cx="9" cy="2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8" name="Line 25"/>
            <p:cNvSpPr>
              <a:spLocks noChangeShapeType="1"/>
            </p:cNvSpPr>
            <p:nvPr/>
          </p:nvSpPr>
          <p:spPr bwMode="auto">
            <a:xfrm>
              <a:off x="2035" y="1986"/>
              <a:ext cx="7" cy="3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59" name="Line 26"/>
            <p:cNvSpPr>
              <a:spLocks noChangeShapeType="1"/>
            </p:cNvSpPr>
            <p:nvPr/>
          </p:nvSpPr>
          <p:spPr bwMode="auto">
            <a:xfrm>
              <a:off x="2042" y="2016"/>
              <a:ext cx="6" cy="2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0" name="Line 27"/>
            <p:cNvSpPr>
              <a:spLocks noChangeShapeType="1"/>
            </p:cNvSpPr>
            <p:nvPr/>
          </p:nvSpPr>
          <p:spPr bwMode="auto">
            <a:xfrm>
              <a:off x="2048" y="2045"/>
              <a:ext cx="4" cy="2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1" name="Line 28"/>
            <p:cNvSpPr>
              <a:spLocks noChangeShapeType="1"/>
            </p:cNvSpPr>
            <p:nvPr/>
          </p:nvSpPr>
          <p:spPr bwMode="auto">
            <a:xfrm>
              <a:off x="2052" y="2074"/>
              <a:ext cx="1" cy="2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2" name="Line 29"/>
            <p:cNvSpPr>
              <a:spLocks noChangeShapeType="1"/>
            </p:cNvSpPr>
            <p:nvPr/>
          </p:nvSpPr>
          <p:spPr bwMode="auto">
            <a:xfrm flipH="1">
              <a:off x="3913" y="2188"/>
              <a:ext cx="4" cy="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3" name="Line 30"/>
            <p:cNvSpPr>
              <a:spLocks noChangeShapeType="1"/>
            </p:cNvSpPr>
            <p:nvPr/>
          </p:nvSpPr>
          <p:spPr bwMode="auto">
            <a:xfrm flipH="1">
              <a:off x="3907" y="2263"/>
              <a:ext cx="6" cy="7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4" name="Line 31"/>
            <p:cNvSpPr>
              <a:spLocks noChangeShapeType="1"/>
            </p:cNvSpPr>
            <p:nvPr/>
          </p:nvSpPr>
          <p:spPr bwMode="auto">
            <a:xfrm flipH="1">
              <a:off x="3899" y="2336"/>
              <a:ext cx="8" cy="7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5" name="Line 32"/>
            <p:cNvSpPr>
              <a:spLocks noChangeShapeType="1"/>
            </p:cNvSpPr>
            <p:nvPr/>
          </p:nvSpPr>
          <p:spPr bwMode="auto">
            <a:xfrm flipH="1">
              <a:off x="3888" y="2410"/>
              <a:ext cx="11" cy="7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6" name="Line 33"/>
            <p:cNvSpPr>
              <a:spLocks noChangeShapeType="1"/>
            </p:cNvSpPr>
            <p:nvPr/>
          </p:nvSpPr>
          <p:spPr bwMode="auto">
            <a:xfrm flipH="1">
              <a:off x="3877" y="2480"/>
              <a:ext cx="11" cy="7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7" name="Line 34"/>
            <p:cNvSpPr>
              <a:spLocks noChangeShapeType="1"/>
            </p:cNvSpPr>
            <p:nvPr/>
          </p:nvSpPr>
          <p:spPr bwMode="auto">
            <a:xfrm flipH="1">
              <a:off x="3862" y="2550"/>
              <a:ext cx="15" cy="6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8" name="Line 35"/>
            <p:cNvSpPr>
              <a:spLocks noChangeShapeType="1"/>
            </p:cNvSpPr>
            <p:nvPr/>
          </p:nvSpPr>
          <p:spPr bwMode="auto">
            <a:xfrm flipH="1">
              <a:off x="3846" y="2618"/>
              <a:ext cx="16" cy="6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69" name="Line 36"/>
            <p:cNvSpPr>
              <a:spLocks noChangeShapeType="1"/>
            </p:cNvSpPr>
            <p:nvPr/>
          </p:nvSpPr>
          <p:spPr bwMode="auto">
            <a:xfrm flipH="1">
              <a:off x="3828" y="2687"/>
              <a:ext cx="18" cy="6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0" name="Line 37"/>
            <p:cNvSpPr>
              <a:spLocks noChangeShapeType="1"/>
            </p:cNvSpPr>
            <p:nvPr/>
          </p:nvSpPr>
          <p:spPr bwMode="auto">
            <a:xfrm flipH="1">
              <a:off x="3807" y="2751"/>
              <a:ext cx="21" cy="6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1" name="Line 38"/>
            <p:cNvSpPr>
              <a:spLocks noChangeShapeType="1"/>
            </p:cNvSpPr>
            <p:nvPr/>
          </p:nvSpPr>
          <p:spPr bwMode="auto">
            <a:xfrm flipH="1">
              <a:off x="3788" y="2816"/>
              <a:ext cx="19" cy="6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2" name="Line 39"/>
            <p:cNvSpPr>
              <a:spLocks noChangeShapeType="1"/>
            </p:cNvSpPr>
            <p:nvPr/>
          </p:nvSpPr>
          <p:spPr bwMode="auto">
            <a:xfrm flipH="1">
              <a:off x="3765" y="2878"/>
              <a:ext cx="23" cy="5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3" name="Line 40"/>
            <p:cNvSpPr>
              <a:spLocks noChangeShapeType="1"/>
            </p:cNvSpPr>
            <p:nvPr/>
          </p:nvSpPr>
          <p:spPr bwMode="auto">
            <a:xfrm flipH="1">
              <a:off x="3739" y="2937"/>
              <a:ext cx="26" cy="5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4" name="Line 41"/>
            <p:cNvSpPr>
              <a:spLocks noChangeShapeType="1"/>
            </p:cNvSpPr>
            <p:nvPr/>
          </p:nvSpPr>
          <p:spPr bwMode="auto">
            <a:xfrm flipH="1">
              <a:off x="3714" y="2995"/>
              <a:ext cx="25" cy="5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5" name="Line 42"/>
            <p:cNvSpPr>
              <a:spLocks noChangeShapeType="1"/>
            </p:cNvSpPr>
            <p:nvPr/>
          </p:nvSpPr>
          <p:spPr bwMode="auto">
            <a:xfrm flipH="1">
              <a:off x="3685" y="3053"/>
              <a:ext cx="29" cy="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6" name="Line 43"/>
            <p:cNvSpPr>
              <a:spLocks noChangeShapeType="1"/>
            </p:cNvSpPr>
            <p:nvPr/>
          </p:nvSpPr>
          <p:spPr bwMode="auto">
            <a:xfrm flipH="1">
              <a:off x="3657" y="3107"/>
              <a:ext cx="28" cy="5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7" name="Line 44"/>
            <p:cNvSpPr>
              <a:spLocks noChangeShapeType="1"/>
            </p:cNvSpPr>
            <p:nvPr/>
          </p:nvSpPr>
          <p:spPr bwMode="auto">
            <a:xfrm flipH="1">
              <a:off x="3625" y="3158"/>
              <a:ext cx="32" cy="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8" name="Line 45"/>
            <p:cNvSpPr>
              <a:spLocks noChangeShapeType="1"/>
            </p:cNvSpPr>
            <p:nvPr/>
          </p:nvSpPr>
          <p:spPr bwMode="auto">
            <a:xfrm flipH="1">
              <a:off x="3594" y="3208"/>
              <a:ext cx="31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79" name="Line 46"/>
            <p:cNvSpPr>
              <a:spLocks noChangeShapeType="1"/>
            </p:cNvSpPr>
            <p:nvPr/>
          </p:nvSpPr>
          <p:spPr bwMode="auto">
            <a:xfrm flipH="1">
              <a:off x="3561" y="3255"/>
              <a:ext cx="33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0" name="Line 47"/>
            <p:cNvSpPr>
              <a:spLocks noChangeShapeType="1"/>
            </p:cNvSpPr>
            <p:nvPr/>
          </p:nvSpPr>
          <p:spPr bwMode="auto">
            <a:xfrm flipH="1">
              <a:off x="3527" y="3300"/>
              <a:ext cx="34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1" name="Line 48"/>
            <p:cNvSpPr>
              <a:spLocks noChangeShapeType="1"/>
            </p:cNvSpPr>
            <p:nvPr/>
          </p:nvSpPr>
          <p:spPr bwMode="auto">
            <a:xfrm flipH="1">
              <a:off x="3490" y="3344"/>
              <a:ext cx="37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2" name="Line 49"/>
            <p:cNvSpPr>
              <a:spLocks noChangeShapeType="1"/>
            </p:cNvSpPr>
            <p:nvPr/>
          </p:nvSpPr>
          <p:spPr bwMode="auto">
            <a:xfrm flipH="1">
              <a:off x="3453" y="3382"/>
              <a:ext cx="37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3" name="Line 50"/>
            <p:cNvSpPr>
              <a:spLocks noChangeShapeType="1"/>
            </p:cNvSpPr>
            <p:nvPr/>
          </p:nvSpPr>
          <p:spPr bwMode="auto">
            <a:xfrm flipH="1">
              <a:off x="3416" y="3419"/>
              <a:ext cx="37" cy="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4" name="Line 51"/>
            <p:cNvSpPr>
              <a:spLocks noChangeShapeType="1"/>
            </p:cNvSpPr>
            <p:nvPr/>
          </p:nvSpPr>
          <p:spPr bwMode="auto">
            <a:xfrm flipH="1">
              <a:off x="3376" y="3454"/>
              <a:ext cx="4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5" name="Line 52"/>
            <p:cNvSpPr>
              <a:spLocks noChangeShapeType="1"/>
            </p:cNvSpPr>
            <p:nvPr/>
          </p:nvSpPr>
          <p:spPr bwMode="auto">
            <a:xfrm flipH="1">
              <a:off x="3337" y="3486"/>
              <a:ext cx="39" cy="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6" name="Line 53"/>
            <p:cNvSpPr>
              <a:spLocks noChangeShapeType="1"/>
            </p:cNvSpPr>
            <p:nvPr/>
          </p:nvSpPr>
          <p:spPr bwMode="auto">
            <a:xfrm flipH="1">
              <a:off x="3295" y="3513"/>
              <a:ext cx="42" cy="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7" name="Line 54"/>
            <p:cNvSpPr>
              <a:spLocks noChangeShapeType="1"/>
            </p:cNvSpPr>
            <p:nvPr/>
          </p:nvSpPr>
          <p:spPr bwMode="auto">
            <a:xfrm flipH="1">
              <a:off x="3253" y="3538"/>
              <a:ext cx="42" cy="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8" name="Line 55"/>
            <p:cNvSpPr>
              <a:spLocks noChangeShapeType="1"/>
            </p:cNvSpPr>
            <p:nvPr/>
          </p:nvSpPr>
          <p:spPr bwMode="auto">
            <a:xfrm flipH="1">
              <a:off x="3209" y="3561"/>
              <a:ext cx="44" cy="1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89" name="Line 56"/>
            <p:cNvSpPr>
              <a:spLocks noChangeShapeType="1"/>
            </p:cNvSpPr>
            <p:nvPr/>
          </p:nvSpPr>
          <p:spPr bwMode="auto">
            <a:xfrm flipH="1">
              <a:off x="3167" y="3580"/>
              <a:ext cx="42" cy="1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0" name="Line 57"/>
            <p:cNvSpPr>
              <a:spLocks noChangeShapeType="1"/>
            </p:cNvSpPr>
            <p:nvPr/>
          </p:nvSpPr>
          <p:spPr bwMode="auto">
            <a:xfrm flipH="1">
              <a:off x="3122" y="3595"/>
              <a:ext cx="45" cy="1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1" name="Line 58"/>
            <p:cNvSpPr>
              <a:spLocks noChangeShapeType="1"/>
            </p:cNvSpPr>
            <p:nvPr/>
          </p:nvSpPr>
          <p:spPr bwMode="auto">
            <a:xfrm flipH="1">
              <a:off x="3077" y="3609"/>
              <a:ext cx="45" cy="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2" name="Line 59"/>
            <p:cNvSpPr>
              <a:spLocks noChangeShapeType="1"/>
            </p:cNvSpPr>
            <p:nvPr/>
          </p:nvSpPr>
          <p:spPr bwMode="auto">
            <a:xfrm flipH="1">
              <a:off x="3031" y="3616"/>
              <a:ext cx="46" cy="6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3" name="Line 60"/>
            <p:cNvSpPr>
              <a:spLocks noChangeShapeType="1"/>
            </p:cNvSpPr>
            <p:nvPr/>
          </p:nvSpPr>
          <p:spPr bwMode="auto">
            <a:xfrm flipH="1">
              <a:off x="2985" y="3622"/>
              <a:ext cx="46" cy="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4" name="Line 61"/>
            <p:cNvSpPr>
              <a:spLocks noChangeShapeType="1"/>
            </p:cNvSpPr>
            <p:nvPr/>
          </p:nvSpPr>
          <p:spPr bwMode="auto">
            <a:xfrm flipH="1" flipV="1">
              <a:off x="2938" y="3622"/>
              <a:ext cx="47" cy="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5" name="Line 62"/>
            <p:cNvSpPr>
              <a:spLocks noChangeShapeType="1"/>
            </p:cNvSpPr>
            <p:nvPr/>
          </p:nvSpPr>
          <p:spPr bwMode="auto">
            <a:xfrm flipH="1" flipV="1">
              <a:off x="2889" y="3615"/>
              <a:ext cx="49" cy="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6" name="Line 63"/>
            <p:cNvSpPr>
              <a:spLocks noChangeShapeType="1"/>
            </p:cNvSpPr>
            <p:nvPr/>
          </p:nvSpPr>
          <p:spPr bwMode="auto">
            <a:xfrm flipH="1" flipV="1">
              <a:off x="2844" y="3608"/>
              <a:ext cx="45" cy="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7" name="Line 64"/>
            <p:cNvSpPr>
              <a:spLocks noChangeShapeType="1"/>
            </p:cNvSpPr>
            <p:nvPr/>
          </p:nvSpPr>
          <p:spPr bwMode="auto">
            <a:xfrm flipH="1" flipV="1">
              <a:off x="2799" y="3594"/>
              <a:ext cx="45" cy="1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8" name="Line 65"/>
            <p:cNvSpPr>
              <a:spLocks noChangeShapeType="1"/>
            </p:cNvSpPr>
            <p:nvPr/>
          </p:nvSpPr>
          <p:spPr bwMode="auto">
            <a:xfrm flipH="1" flipV="1">
              <a:off x="2752" y="3576"/>
              <a:ext cx="47" cy="1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599" name="Line 66"/>
            <p:cNvSpPr>
              <a:spLocks noChangeShapeType="1"/>
            </p:cNvSpPr>
            <p:nvPr/>
          </p:nvSpPr>
          <p:spPr bwMode="auto">
            <a:xfrm flipH="1" flipV="1">
              <a:off x="2708" y="3555"/>
              <a:ext cx="44" cy="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0" name="Line 67"/>
            <p:cNvSpPr>
              <a:spLocks noChangeShapeType="1"/>
            </p:cNvSpPr>
            <p:nvPr/>
          </p:nvSpPr>
          <p:spPr bwMode="auto">
            <a:xfrm flipH="1" flipV="1">
              <a:off x="2665" y="3533"/>
              <a:ext cx="43" cy="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1" name="Line 68"/>
            <p:cNvSpPr>
              <a:spLocks noChangeShapeType="1"/>
            </p:cNvSpPr>
            <p:nvPr/>
          </p:nvSpPr>
          <p:spPr bwMode="auto">
            <a:xfrm flipH="1" flipV="1">
              <a:off x="2624" y="3505"/>
              <a:ext cx="41" cy="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2" name="Line 69"/>
            <p:cNvSpPr>
              <a:spLocks noChangeShapeType="1"/>
            </p:cNvSpPr>
            <p:nvPr/>
          </p:nvSpPr>
          <p:spPr bwMode="auto">
            <a:xfrm flipH="1" flipV="1">
              <a:off x="2580" y="3473"/>
              <a:ext cx="44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3" name="Line 70"/>
            <p:cNvSpPr>
              <a:spLocks noChangeShapeType="1"/>
            </p:cNvSpPr>
            <p:nvPr/>
          </p:nvSpPr>
          <p:spPr bwMode="auto">
            <a:xfrm flipH="1" flipV="1">
              <a:off x="2543" y="3441"/>
              <a:ext cx="37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4" name="Line 71"/>
            <p:cNvSpPr>
              <a:spLocks noChangeShapeType="1"/>
            </p:cNvSpPr>
            <p:nvPr/>
          </p:nvSpPr>
          <p:spPr bwMode="auto">
            <a:xfrm flipH="1" flipV="1">
              <a:off x="2503" y="3404"/>
              <a:ext cx="4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5" name="Line 72"/>
            <p:cNvSpPr>
              <a:spLocks noChangeShapeType="1"/>
            </p:cNvSpPr>
            <p:nvPr/>
          </p:nvSpPr>
          <p:spPr bwMode="auto">
            <a:xfrm flipH="1" flipV="1">
              <a:off x="2465" y="3365"/>
              <a:ext cx="38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6" name="Line 73"/>
            <p:cNvSpPr>
              <a:spLocks noChangeShapeType="1"/>
            </p:cNvSpPr>
            <p:nvPr/>
          </p:nvSpPr>
          <p:spPr bwMode="auto">
            <a:xfrm flipH="1" flipV="1">
              <a:off x="2427" y="3320"/>
              <a:ext cx="38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7" name="Line 74"/>
            <p:cNvSpPr>
              <a:spLocks noChangeShapeType="1"/>
            </p:cNvSpPr>
            <p:nvPr/>
          </p:nvSpPr>
          <p:spPr bwMode="auto">
            <a:xfrm flipH="1" flipV="1">
              <a:off x="2392" y="3277"/>
              <a:ext cx="35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8" name="Line 75"/>
            <p:cNvSpPr>
              <a:spLocks noChangeShapeType="1"/>
            </p:cNvSpPr>
            <p:nvPr/>
          </p:nvSpPr>
          <p:spPr bwMode="auto">
            <a:xfrm flipH="1" flipV="1">
              <a:off x="2358" y="3228"/>
              <a:ext cx="34" cy="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09" name="Line 76"/>
            <p:cNvSpPr>
              <a:spLocks noChangeShapeType="1"/>
            </p:cNvSpPr>
            <p:nvPr/>
          </p:nvSpPr>
          <p:spPr bwMode="auto">
            <a:xfrm flipH="1" flipV="1">
              <a:off x="2328" y="3179"/>
              <a:ext cx="30" cy="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0" name="Line 77"/>
            <p:cNvSpPr>
              <a:spLocks noChangeShapeType="1"/>
            </p:cNvSpPr>
            <p:nvPr/>
          </p:nvSpPr>
          <p:spPr bwMode="auto">
            <a:xfrm flipH="1" flipV="1">
              <a:off x="2295" y="3126"/>
              <a:ext cx="33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1" name="Line 78"/>
            <p:cNvSpPr>
              <a:spLocks noChangeShapeType="1"/>
            </p:cNvSpPr>
            <p:nvPr/>
          </p:nvSpPr>
          <p:spPr bwMode="auto">
            <a:xfrm flipH="1" flipV="1">
              <a:off x="2266" y="3070"/>
              <a:ext cx="29" cy="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2" name="Line 79"/>
            <p:cNvSpPr>
              <a:spLocks noChangeShapeType="1"/>
            </p:cNvSpPr>
            <p:nvPr/>
          </p:nvSpPr>
          <p:spPr bwMode="auto">
            <a:xfrm flipH="1" flipV="1">
              <a:off x="2239" y="3012"/>
              <a:ext cx="27" cy="5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3" name="Line 80"/>
            <p:cNvSpPr>
              <a:spLocks noChangeShapeType="1"/>
            </p:cNvSpPr>
            <p:nvPr/>
          </p:nvSpPr>
          <p:spPr bwMode="auto">
            <a:xfrm flipH="1" flipV="1">
              <a:off x="2212" y="2953"/>
              <a:ext cx="27" cy="5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4" name="Line 81"/>
            <p:cNvSpPr>
              <a:spLocks noChangeShapeType="1"/>
            </p:cNvSpPr>
            <p:nvPr/>
          </p:nvSpPr>
          <p:spPr bwMode="auto">
            <a:xfrm flipH="1" flipV="1">
              <a:off x="2188" y="2892"/>
              <a:ext cx="24" cy="6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5" name="Line 82"/>
            <p:cNvSpPr>
              <a:spLocks noChangeShapeType="1"/>
            </p:cNvSpPr>
            <p:nvPr/>
          </p:nvSpPr>
          <p:spPr bwMode="auto">
            <a:xfrm flipH="1" flipV="1">
              <a:off x="2167" y="2826"/>
              <a:ext cx="21" cy="66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6" name="Line 83"/>
            <p:cNvSpPr>
              <a:spLocks noChangeShapeType="1"/>
            </p:cNvSpPr>
            <p:nvPr/>
          </p:nvSpPr>
          <p:spPr bwMode="auto">
            <a:xfrm flipH="1" flipV="1">
              <a:off x="2146" y="2762"/>
              <a:ext cx="21" cy="6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7" name="Line 84"/>
            <p:cNvSpPr>
              <a:spLocks noChangeShapeType="1"/>
            </p:cNvSpPr>
            <p:nvPr/>
          </p:nvSpPr>
          <p:spPr bwMode="auto">
            <a:xfrm flipH="1" flipV="1">
              <a:off x="2127" y="2696"/>
              <a:ext cx="19" cy="66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8" name="Line 85"/>
            <p:cNvSpPr>
              <a:spLocks noChangeShapeType="1"/>
            </p:cNvSpPr>
            <p:nvPr/>
          </p:nvSpPr>
          <p:spPr bwMode="auto">
            <a:xfrm flipH="1" flipV="1">
              <a:off x="2111" y="2625"/>
              <a:ext cx="16" cy="7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19" name="Line 86"/>
            <p:cNvSpPr>
              <a:spLocks noChangeShapeType="1"/>
            </p:cNvSpPr>
            <p:nvPr/>
          </p:nvSpPr>
          <p:spPr bwMode="auto">
            <a:xfrm flipH="1" flipV="1">
              <a:off x="2097" y="2556"/>
              <a:ext cx="14" cy="6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0" name="Line 87"/>
            <p:cNvSpPr>
              <a:spLocks noChangeShapeType="1"/>
            </p:cNvSpPr>
            <p:nvPr/>
          </p:nvSpPr>
          <p:spPr bwMode="auto">
            <a:xfrm flipH="1" flipV="1">
              <a:off x="2084" y="2483"/>
              <a:ext cx="13" cy="7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1" name="Line 88"/>
            <p:cNvSpPr>
              <a:spLocks noChangeShapeType="1"/>
            </p:cNvSpPr>
            <p:nvPr/>
          </p:nvSpPr>
          <p:spPr bwMode="auto">
            <a:xfrm flipH="1" flipV="1">
              <a:off x="2073" y="2410"/>
              <a:ext cx="11" cy="7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2" name="Line 89"/>
            <p:cNvSpPr>
              <a:spLocks noChangeShapeType="1"/>
            </p:cNvSpPr>
            <p:nvPr/>
          </p:nvSpPr>
          <p:spPr bwMode="auto">
            <a:xfrm flipH="1" flipV="1">
              <a:off x="2064" y="2335"/>
              <a:ext cx="9" cy="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3" name="Line 90"/>
            <p:cNvSpPr>
              <a:spLocks noChangeShapeType="1"/>
            </p:cNvSpPr>
            <p:nvPr/>
          </p:nvSpPr>
          <p:spPr bwMode="auto">
            <a:xfrm flipH="1" flipV="1">
              <a:off x="2058" y="2260"/>
              <a:ext cx="6" cy="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4" name="Line 91"/>
            <p:cNvSpPr>
              <a:spLocks noChangeShapeType="1"/>
            </p:cNvSpPr>
            <p:nvPr/>
          </p:nvSpPr>
          <p:spPr bwMode="auto">
            <a:xfrm flipH="1" flipV="1">
              <a:off x="2054" y="2182"/>
              <a:ext cx="4" cy="7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5" name="Line 92"/>
            <p:cNvSpPr>
              <a:spLocks noChangeShapeType="1"/>
            </p:cNvSpPr>
            <p:nvPr/>
          </p:nvSpPr>
          <p:spPr bwMode="auto">
            <a:xfrm flipH="1" flipV="1">
              <a:off x="2053" y="2103"/>
              <a:ext cx="1" cy="7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6" name="Line 93"/>
            <p:cNvSpPr>
              <a:spLocks noChangeShapeType="1"/>
            </p:cNvSpPr>
            <p:nvPr/>
          </p:nvSpPr>
          <p:spPr bwMode="auto">
            <a:xfrm flipH="1">
              <a:off x="4801" y="1158"/>
              <a:ext cx="46" cy="2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7" name="Line 94"/>
            <p:cNvSpPr>
              <a:spLocks noChangeShapeType="1"/>
            </p:cNvSpPr>
            <p:nvPr/>
          </p:nvSpPr>
          <p:spPr bwMode="auto">
            <a:xfrm flipH="1">
              <a:off x="4753" y="1160"/>
              <a:ext cx="48" cy="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8" name="Line 95"/>
            <p:cNvSpPr>
              <a:spLocks noChangeShapeType="1"/>
            </p:cNvSpPr>
            <p:nvPr/>
          </p:nvSpPr>
          <p:spPr bwMode="auto">
            <a:xfrm flipH="1">
              <a:off x="4707" y="1163"/>
              <a:ext cx="46" cy="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29" name="Line 96"/>
            <p:cNvSpPr>
              <a:spLocks noChangeShapeType="1"/>
            </p:cNvSpPr>
            <p:nvPr/>
          </p:nvSpPr>
          <p:spPr bwMode="auto">
            <a:xfrm flipH="1">
              <a:off x="4660" y="1170"/>
              <a:ext cx="47" cy="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0" name="Line 97"/>
            <p:cNvSpPr>
              <a:spLocks noChangeShapeType="1"/>
            </p:cNvSpPr>
            <p:nvPr/>
          </p:nvSpPr>
          <p:spPr bwMode="auto">
            <a:xfrm flipH="1">
              <a:off x="4615" y="1177"/>
              <a:ext cx="45" cy="1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1" name="Line 98"/>
            <p:cNvSpPr>
              <a:spLocks noChangeShapeType="1"/>
            </p:cNvSpPr>
            <p:nvPr/>
          </p:nvSpPr>
          <p:spPr bwMode="auto">
            <a:xfrm flipH="1">
              <a:off x="4572" y="1190"/>
              <a:ext cx="43" cy="1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2" name="Line 99"/>
            <p:cNvSpPr>
              <a:spLocks noChangeShapeType="1"/>
            </p:cNvSpPr>
            <p:nvPr/>
          </p:nvSpPr>
          <p:spPr bwMode="auto">
            <a:xfrm flipH="1">
              <a:off x="4527" y="1204"/>
              <a:ext cx="45" cy="1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3" name="Line 100"/>
            <p:cNvSpPr>
              <a:spLocks noChangeShapeType="1"/>
            </p:cNvSpPr>
            <p:nvPr/>
          </p:nvSpPr>
          <p:spPr bwMode="auto">
            <a:xfrm flipH="1">
              <a:off x="4485" y="1219"/>
              <a:ext cx="42" cy="19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4" name="Line 101"/>
            <p:cNvSpPr>
              <a:spLocks noChangeShapeType="1"/>
            </p:cNvSpPr>
            <p:nvPr/>
          </p:nvSpPr>
          <p:spPr bwMode="auto">
            <a:xfrm flipH="1">
              <a:off x="4443" y="1238"/>
              <a:ext cx="42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5" name="Line 102"/>
            <p:cNvSpPr>
              <a:spLocks noChangeShapeType="1"/>
            </p:cNvSpPr>
            <p:nvPr/>
          </p:nvSpPr>
          <p:spPr bwMode="auto">
            <a:xfrm flipH="1">
              <a:off x="4404" y="1258"/>
              <a:ext cx="39" cy="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6" name="Line 103"/>
            <p:cNvSpPr>
              <a:spLocks noChangeShapeType="1"/>
            </p:cNvSpPr>
            <p:nvPr/>
          </p:nvSpPr>
          <p:spPr bwMode="auto">
            <a:xfrm flipH="1">
              <a:off x="4364" y="1283"/>
              <a:ext cx="40" cy="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7" name="Line 104"/>
            <p:cNvSpPr>
              <a:spLocks noChangeShapeType="1"/>
            </p:cNvSpPr>
            <p:nvPr/>
          </p:nvSpPr>
          <p:spPr bwMode="auto">
            <a:xfrm flipH="1">
              <a:off x="4327" y="1306"/>
              <a:ext cx="37" cy="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8" name="Line 105"/>
            <p:cNvSpPr>
              <a:spLocks noChangeShapeType="1"/>
            </p:cNvSpPr>
            <p:nvPr/>
          </p:nvSpPr>
          <p:spPr bwMode="auto">
            <a:xfrm flipH="1">
              <a:off x="4290" y="1333"/>
              <a:ext cx="37" cy="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39" name="Line 106"/>
            <p:cNvSpPr>
              <a:spLocks noChangeShapeType="1"/>
            </p:cNvSpPr>
            <p:nvPr/>
          </p:nvSpPr>
          <p:spPr bwMode="auto">
            <a:xfrm flipH="1">
              <a:off x="4256" y="1362"/>
              <a:ext cx="34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0" name="Line 107"/>
            <p:cNvSpPr>
              <a:spLocks noChangeShapeType="1"/>
            </p:cNvSpPr>
            <p:nvPr/>
          </p:nvSpPr>
          <p:spPr bwMode="auto">
            <a:xfrm flipH="1">
              <a:off x="4222" y="1392"/>
              <a:ext cx="34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1" name="Line 108"/>
            <p:cNvSpPr>
              <a:spLocks noChangeShapeType="1"/>
            </p:cNvSpPr>
            <p:nvPr/>
          </p:nvSpPr>
          <p:spPr bwMode="auto">
            <a:xfrm flipH="1">
              <a:off x="4189" y="1424"/>
              <a:ext cx="33" cy="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2" name="Line 109"/>
            <p:cNvSpPr>
              <a:spLocks noChangeShapeType="1"/>
            </p:cNvSpPr>
            <p:nvPr/>
          </p:nvSpPr>
          <p:spPr bwMode="auto">
            <a:xfrm flipH="1">
              <a:off x="4127" y="1459"/>
              <a:ext cx="62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3" name="Line 110"/>
            <p:cNvSpPr>
              <a:spLocks noChangeShapeType="1"/>
            </p:cNvSpPr>
            <p:nvPr/>
          </p:nvSpPr>
          <p:spPr bwMode="auto">
            <a:xfrm flipH="1">
              <a:off x="4075" y="1533"/>
              <a:ext cx="52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4" name="Line 111"/>
            <p:cNvSpPr>
              <a:spLocks noChangeShapeType="1"/>
            </p:cNvSpPr>
            <p:nvPr/>
          </p:nvSpPr>
          <p:spPr bwMode="auto">
            <a:xfrm flipH="1">
              <a:off x="4049" y="1612"/>
              <a:ext cx="26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5" name="Line 112"/>
            <p:cNvSpPr>
              <a:spLocks noChangeShapeType="1"/>
            </p:cNvSpPr>
            <p:nvPr/>
          </p:nvSpPr>
          <p:spPr bwMode="auto">
            <a:xfrm flipH="1">
              <a:off x="4030" y="1652"/>
              <a:ext cx="19" cy="4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6" name="Line 113"/>
            <p:cNvSpPr>
              <a:spLocks noChangeShapeType="1"/>
            </p:cNvSpPr>
            <p:nvPr/>
          </p:nvSpPr>
          <p:spPr bwMode="auto">
            <a:xfrm flipH="1">
              <a:off x="4008" y="1696"/>
              <a:ext cx="22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7" name="Line 114"/>
            <p:cNvSpPr>
              <a:spLocks noChangeShapeType="1"/>
            </p:cNvSpPr>
            <p:nvPr/>
          </p:nvSpPr>
          <p:spPr bwMode="auto">
            <a:xfrm flipH="1">
              <a:off x="3989" y="1739"/>
              <a:ext cx="19" cy="4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8" name="Line 115"/>
            <p:cNvSpPr>
              <a:spLocks noChangeShapeType="1"/>
            </p:cNvSpPr>
            <p:nvPr/>
          </p:nvSpPr>
          <p:spPr bwMode="auto">
            <a:xfrm flipH="1">
              <a:off x="3973" y="1787"/>
              <a:ext cx="16" cy="4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49" name="Line 116"/>
            <p:cNvSpPr>
              <a:spLocks noChangeShapeType="1"/>
            </p:cNvSpPr>
            <p:nvPr/>
          </p:nvSpPr>
          <p:spPr bwMode="auto">
            <a:xfrm flipH="1">
              <a:off x="3959" y="1832"/>
              <a:ext cx="14" cy="4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0" name="Line 117"/>
            <p:cNvSpPr>
              <a:spLocks noChangeShapeType="1"/>
            </p:cNvSpPr>
            <p:nvPr/>
          </p:nvSpPr>
          <p:spPr bwMode="auto">
            <a:xfrm flipH="1">
              <a:off x="3947" y="1880"/>
              <a:ext cx="12" cy="48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1" name="Line 118"/>
            <p:cNvSpPr>
              <a:spLocks noChangeShapeType="1"/>
            </p:cNvSpPr>
            <p:nvPr/>
          </p:nvSpPr>
          <p:spPr bwMode="auto">
            <a:xfrm flipH="1">
              <a:off x="3936" y="1928"/>
              <a:ext cx="11" cy="5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2" name="Line 119"/>
            <p:cNvSpPr>
              <a:spLocks noChangeShapeType="1"/>
            </p:cNvSpPr>
            <p:nvPr/>
          </p:nvSpPr>
          <p:spPr bwMode="auto">
            <a:xfrm flipH="1">
              <a:off x="3927" y="1978"/>
              <a:ext cx="9" cy="5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3" name="Line 120"/>
            <p:cNvSpPr>
              <a:spLocks noChangeShapeType="1"/>
            </p:cNvSpPr>
            <p:nvPr/>
          </p:nvSpPr>
          <p:spPr bwMode="auto">
            <a:xfrm flipH="1">
              <a:off x="3922" y="2031"/>
              <a:ext cx="5" cy="50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4" name="Line 121"/>
            <p:cNvSpPr>
              <a:spLocks noChangeShapeType="1"/>
            </p:cNvSpPr>
            <p:nvPr/>
          </p:nvSpPr>
          <p:spPr bwMode="auto">
            <a:xfrm flipH="1">
              <a:off x="3918" y="2081"/>
              <a:ext cx="4" cy="5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5" name="Line 122"/>
            <p:cNvSpPr>
              <a:spLocks noChangeShapeType="1"/>
            </p:cNvSpPr>
            <p:nvPr/>
          </p:nvSpPr>
          <p:spPr bwMode="auto">
            <a:xfrm flipH="1">
              <a:off x="3917" y="2132"/>
              <a:ext cx="1" cy="54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6" name="Line 123"/>
            <p:cNvSpPr>
              <a:spLocks noChangeShapeType="1"/>
            </p:cNvSpPr>
            <p:nvPr/>
          </p:nvSpPr>
          <p:spPr bwMode="auto">
            <a:xfrm>
              <a:off x="954" y="3748"/>
              <a:ext cx="4096" cy="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7" name="Freeform 124"/>
            <p:cNvSpPr>
              <a:spLocks/>
            </p:cNvSpPr>
            <p:nvPr/>
          </p:nvSpPr>
          <p:spPr bwMode="auto">
            <a:xfrm>
              <a:off x="5047" y="3722"/>
              <a:ext cx="56" cy="53"/>
            </a:xfrm>
            <a:custGeom>
              <a:avLst/>
              <a:gdLst>
                <a:gd name="T0" fmla="*/ 0 w 56"/>
                <a:gd name="T1" fmla="*/ 2147483647 h 53"/>
                <a:gd name="T2" fmla="*/ 2147483647 w 56"/>
                <a:gd name="T3" fmla="*/ 2147483647 h 53"/>
                <a:gd name="T4" fmla="*/ 0 w 56"/>
                <a:gd name="T5" fmla="*/ 0 h 53"/>
                <a:gd name="T6" fmla="*/ 0 w 56"/>
                <a:gd name="T7" fmla="*/ 2147483647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53"/>
                <a:gd name="T14" fmla="*/ 56 w 56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53">
                  <a:moveTo>
                    <a:pt x="0" y="53"/>
                  </a:moveTo>
                  <a:lnTo>
                    <a:pt x="56" y="26"/>
                  </a:lnTo>
                  <a:lnTo>
                    <a:pt x="0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8" name="Line 125"/>
            <p:cNvSpPr>
              <a:spLocks noChangeShapeType="1"/>
            </p:cNvSpPr>
            <p:nvPr/>
          </p:nvSpPr>
          <p:spPr bwMode="auto">
            <a:xfrm flipH="1" flipV="1">
              <a:off x="946" y="751"/>
              <a:ext cx="8" cy="2997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59" name="Freeform 126"/>
            <p:cNvSpPr>
              <a:spLocks/>
            </p:cNvSpPr>
            <p:nvPr/>
          </p:nvSpPr>
          <p:spPr bwMode="auto">
            <a:xfrm>
              <a:off x="927" y="724"/>
              <a:ext cx="55" cy="55"/>
            </a:xfrm>
            <a:custGeom>
              <a:avLst/>
              <a:gdLst>
                <a:gd name="T0" fmla="*/ 2147483647 w 55"/>
                <a:gd name="T1" fmla="*/ 2147483647 h 55"/>
                <a:gd name="T2" fmla="*/ 2147483647 w 55"/>
                <a:gd name="T3" fmla="*/ 0 h 55"/>
                <a:gd name="T4" fmla="*/ 0 w 55"/>
                <a:gd name="T5" fmla="*/ 2147483647 h 55"/>
                <a:gd name="T6" fmla="*/ 2147483647 w 55"/>
                <a:gd name="T7" fmla="*/ 2147483647 h 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"/>
                <a:gd name="T13" fmla="*/ 0 h 55"/>
                <a:gd name="T14" fmla="*/ 55 w 55"/>
                <a:gd name="T15" fmla="*/ 55 h 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" h="55">
                  <a:moveTo>
                    <a:pt x="55" y="55"/>
                  </a:moveTo>
                  <a:lnTo>
                    <a:pt x="28" y="0"/>
                  </a:lnTo>
                  <a:lnTo>
                    <a:pt x="0" y="55"/>
                  </a:lnTo>
                  <a:lnTo>
                    <a:pt x="55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60" name="Rectangle 127"/>
            <p:cNvSpPr>
              <a:spLocks noChangeArrowheads="1"/>
            </p:cNvSpPr>
            <p:nvPr/>
          </p:nvSpPr>
          <p:spPr bwMode="auto">
            <a:xfrm>
              <a:off x="461" y="840"/>
              <a:ext cx="34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7E2105"/>
                  </a:solidFill>
                  <a:latin typeface="Geneva" pitchFamily="-96" charset="0"/>
                </a:rPr>
                <a:t>Moral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61" name="Line 129"/>
            <p:cNvSpPr>
              <a:spLocks noChangeShapeType="1"/>
            </p:cNvSpPr>
            <p:nvPr/>
          </p:nvSpPr>
          <p:spPr bwMode="auto">
            <a:xfrm flipH="1">
              <a:off x="1046" y="3913"/>
              <a:ext cx="1939" cy="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62" name="Freeform 130"/>
            <p:cNvSpPr>
              <a:spLocks/>
            </p:cNvSpPr>
            <p:nvPr/>
          </p:nvSpPr>
          <p:spPr bwMode="auto">
            <a:xfrm>
              <a:off x="996" y="3887"/>
              <a:ext cx="56" cy="53"/>
            </a:xfrm>
            <a:custGeom>
              <a:avLst/>
              <a:gdLst>
                <a:gd name="T0" fmla="*/ 2147483647 w 56"/>
                <a:gd name="T1" fmla="*/ 0 h 53"/>
                <a:gd name="T2" fmla="*/ 0 w 56"/>
                <a:gd name="T3" fmla="*/ 2147483647 h 53"/>
                <a:gd name="T4" fmla="*/ 2147483647 w 56"/>
                <a:gd name="T5" fmla="*/ 2147483647 h 53"/>
                <a:gd name="T6" fmla="*/ 2147483647 w 56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53"/>
                <a:gd name="T14" fmla="*/ 56 w 56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53">
                  <a:moveTo>
                    <a:pt x="56" y="0"/>
                  </a:moveTo>
                  <a:lnTo>
                    <a:pt x="0" y="26"/>
                  </a:lnTo>
                  <a:lnTo>
                    <a:pt x="56" y="5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63" name="Line 131"/>
            <p:cNvSpPr>
              <a:spLocks noChangeShapeType="1"/>
            </p:cNvSpPr>
            <p:nvPr/>
          </p:nvSpPr>
          <p:spPr bwMode="auto">
            <a:xfrm>
              <a:off x="3113" y="3913"/>
              <a:ext cx="1685" cy="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64" name="Freeform 132"/>
            <p:cNvSpPr>
              <a:spLocks/>
            </p:cNvSpPr>
            <p:nvPr/>
          </p:nvSpPr>
          <p:spPr bwMode="auto">
            <a:xfrm>
              <a:off x="4794" y="3887"/>
              <a:ext cx="55" cy="53"/>
            </a:xfrm>
            <a:custGeom>
              <a:avLst/>
              <a:gdLst>
                <a:gd name="T0" fmla="*/ 0 w 55"/>
                <a:gd name="T1" fmla="*/ 2147483647 h 53"/>
                <a:gd name="T2" fmla="*/ 2147483647 w 55"/>
                <a:gd name="T3" fmla="*/ 2147483647 h 53"/>
                <a:gd name="T4" fmla="*/ 0 w 55"/>
                <a:gd name="T5" fmla="*/ 0 h 53"/>
                <a:gd name="T6" fmla="*/ 0 w 55"/>
                <a:gd name="T7" fmla="*/ 2147483647 h 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"/>
                <a:gd name="T13" fmla="*/ 0 h 53"/>
                <a:gd name="T14" fmla="*/ 55 w 55"/>
                <a:gd name="T15" fmla="*/ 53 h 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" h="53">
                  <a:moveTo>
                    <a:pt x="0" y="53"/>
                  </a:moveTo>
                  <a:lnTo>
                    <a:pt x="55" y="26"/>
                  </a:lnTo>
                  <a:lnTo>
                    <a:pt x="0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bg-BG"/>
            </a:p>
          </p:txBody>
        </p:sp>
        <p:sp>
          <p:nvSpPr>
            <p:cNvPr id="193665" name="Rectangle 917"/>
            <p:cNvSpPr>
              <a:spLocks noChangeArrowheads="1"/>
            </p:cNvSpPr>
            <p:nvPr/>
          </p:nvSpPr>
          <p:spPr bwMode="auto">
            <a:xfrm>
              <a:off x="1131" y="1485"/>
              <a:ext cx="6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</a:t>
              </a:r>
              <a:endParaRPr lang="en-US"/>
            </a:p>
          </p:txBody>
        </p:sp>
        <p:sp>
          <p:nvSpPr>
            <p:cNvPr id="193666" name="Rectangle 918"/>
            <p:cNvSpPr>
              <a:spLocks noChangeArrowheads="1"/>
            </p:cNvSpPr>
            <p:nvPr/>
          </p:nvSpPr>
          <p:spPr bwMode="auto">
            <a:xfrm>
              <a:off x="1471" y="1525"/>
              <a:ext cx="6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</a:t>
              </a:r>
              <a:endParaRPr lang="en-US"/>
            </a:p>
          </p:txBody>
        </p:sp>
        <p:sp>
          <p:nvSpPr>
            <p:cNvPr id="193667" name="Rectangle 919"/>
            <p:cNvSpPr>
              <a:spLocks noChangeArrowheads="1"/>
            </p:cNvSpPr>
            <p:nvPr/>
          </p:nvSpPr>
          <p:spPr bwMode="auto">
            <a:xfrm>
              <a:off x="1766" y="1650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193668" name="Rectangle 920"/>
            <p:cNvSpPr>
              <a:spLocks noChangeArrowheads="1"/>
            </p:cNvSpPr>
            <p:nvPr/>
          </p:nvSpPr>
          <p:spPr bwMode="auto">
            <a:xfrm>
              <a:off x="2022" y="1936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480" name="Rectangle 921"/>
            <p:cNvSpPr>
              <a:spLocks noChangeArrowheads="1"/>
            </p:cNvSpPr>
            <p:nvPr/>
          </p:nvSpPr>
          <p:spPr bwMode="auto">
            <a:xfrm>
              <a:off x="1662" y="1993"/>
              <a:ext cx="32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colère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70" name="Rectangle 922"/>
            <p:cNvSpPr>
              <a:spLocks noChangeArrowheads="1"/>
            </p:cNvSpPr>
            <p:nvPr/>
          </p:nvSpPr>
          <p:spPr bwMode="auto">
            <a:xfrm>
              <a:off x="2022" y="2266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482" name="Rectangle 923"/>
            <p:cNvSpPr>
              <a:spLocks noChangeArrowheads="1"/>
            </p:cNvSpPr>
            <p:nvPr/>
          </p:nvSpPr>
          <p:spPr bwMode="auto">
            <a:xfrm>
              <a:off x="1438" y="2247"/>
              <a:ext cx="53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culpabilité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72" name="Rectangle 924"/>
            <p:cNvSpPr>
              <a:spLocks noChangeArrowheads="1"/>
            </p:cNvSpPr>
            <p:nvPr/>
          </p:nvSpPr>
          <p:spPr bwMode="auto">
            <a:xfrm>
              <a:off x="2104" y="2676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484" name="Rectangle 925"/>
            <p:cNvSpPr>
              <a:spLocks noChangeArrowheads="1"/>
            </p:cNvSpPr>
            <p:nvPr/>
          </p:nvSpPr>
          <p:spPr bwMode="auto">
            <a:xfrm>
              <a:off x="1722" y="2674"/>
              <a:ext cx="30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BE" sz="1500">
                  <a:solidFill>
                    <a:srgbClr val="7E2105"/>
                  </a:solidFill>
                  <a:latin typeface="Geneva" pitchFamily="-96" charset="0"/>
                </a:rPr>
                <a:t>honte</a:t>
              </a:r>
              <a:endParaRPr lang="en-US" sz="1500">
                <a:solidFill>
                  <a:srgbClr val="7E2105"/>
                </a:solidFill>
                <a:latin typeface="Geneva" pitchFamily="-96" charset="0"/>
              </a:endParaRPr>
            </a:p>
          </p:txBody>
        </p:sp>
        <p:sp>
          <p:nvSpPr>
            <p:cNvPr id="193674" name="Rectangle 926"/>
            <p:cNvSpPr>
              <a:spLocks noChangeArrowheads="1"/>
            </p:cNvSpPr>
            <p:nvPr/>
          </p:nvSpPr>
          <p:spPr bwMode="auto">
            <a:xfrm>
              <a:off x="2953" y="3581"/>
              <a:ext cx="6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</a:t>
              </a:r>
              <a:endParaRPr lang="en-US"/>
            </a:p>
          </p:txBody>
        </p:sp>
        <p:sp>
          <p:nvSpPr>
            <p:cNvPr id="193675" name="Rectangle 927"/>
            <p:cNvSpPr>
              <a:spLocks noChangeArrowheads="1"/>
            </p:cNvSpPr>
            <p:nvPr/>
          </p:nvSpPr>
          <p:spPr bwMode="auto">
            <a:xfrm>
              <a:off x="2572" y="3416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487" name="Rectangle 928"/>
            <p:cNvSpPr>
              <a:spLocks noChangeArrowheads="1"/>
            </p:cNvSpPr>
            <p:nvPr/>
          </p:nvSpPr>
          <p:spPr bwMode="auto">
            <a:xfrm>
              <a:off x="2070" y="3445"/>
              <a:ext cx="45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tristesse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77" name="Rectangle 929"/>
            <p:cNvSpPr>
              <a:spLocks noChangeArrowheads="1"/>
            </p:cNvSpPr>
            <p:nvPr/>
          </p:nvSpPr>
          <p:spPr bwMode="auto">
            <a:xfrm>
              <a:off x="3441" y="3337"/>
              <a:ext cx="10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</a:t>
              </a:r>
              <a:r>
                <a:rPr lang="en-US" sz="1700">
                  <a:solidFill>
                    <a:srgbClr val="000000"/>
                  </a:solidFill>
                  <a:latin typeface="Geneva" pitchFamily="-96" charset="0"/>
                </a:rPr>
                <a:t> </a:t>
              </a:r>
              <a:endParaRPr lang="en-US"/>
            </a:p>
          </p:txBody>
        </p:sp>
        <p:sp>
          <p:nvSpPr>
            <p:cNvPr id="489" name="Rectangle 930"/>
            <p:cNvSpPr>
              <a:spLocks noChangeArrowheads="1"/>
            </p:cNvSpPr>
            <p:nvPr/>
          </p:nvSpPr>
          <p:spPr bwMode="auto">
            <a:xfrm>
              <a:off x="3579" y="3332"/>
              <a:ext cx="127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acceptation de la réalité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79" name="Rectangle 933"/>
            <p:cNvSpPr>
              <a:spLocks noChangeArrowheads="1"/>
            </p:cNvSpPr>
            <p:nvPr/>
          </p:nvSpPr>
          <p:spPr bwMode="auto">
            <a:xfrm>
              <a:off x="2206" y="2993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491" name="Rectangle 935"/>
            <p:cNvSpPr>
              <a:spLocks noChangeArrowheads="1"/>
            </p:cNvSpPr>
            <p:nvPr/>
          </p:nvSpPr>
          <p:spPr bwMode="auto">
            <a:xfrm>
              <a:off x="1621" y="2972"/>
              <a:ext cx="502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suspicion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81" name="Rectangle 936"/>
            <p:cNvSpPr>
              <a:spLocks noChangeArrowheads="1"/>
            </p:cNvSpPr>
            <p:nvPr/>
          </p:nvSpPr>
          <p:spPr bwMode="auto">
            <a:xfrm>
              <a:off x="2359" y="3212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493" name="Rectangle 937"/>
            <p:cNvSpPr>
              <a:spLocks noChangeArrowheads="1"/>
            </p:cNvSpPr>
            <p:nvPr/>
          </p:nvSpPr>
          <p:spPr bwMode="auto">
            <a:xfrm>
              <a:off x="1567" y="3218"/>
              <a:ext cx="73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marchandage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83" name="Rectangle 938"/>
            <p:cNvSpPr>
              <a:spLocks noChangeArrowheads="1"/>
            </p:cNvSpPr>
            <p:nvPr/>
          </p:nvSpPr>
          <p:spPr bwMode="auto">
            <a:xfrm>
              <a:off x="3715" y="2923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495" name="Rectangle 939"/>
            <p:cNvSpPr>
              <a:spLocks noChangeArrowheads="1"/>
            </p:cNvSpPr>
            <p:nvPr/>
          </p:nvSpPr>
          <p:spPr bwMode="auto">
            <a:xfrm>
              <a:off x="3827" y="2961"/>
              <a:ext cx="85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expérimentation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85" name="Rectangle 940"/>
            <p:cNvSpPr>
              <a:spLocks noChangeArrowheads="1"/>
            </p:cNvSpPr>
            <p:nvPr/>
          </p:nvSpPr>
          <p:spPr bwMode="auto">
            <a:xfrm>
              <a:off x="3832" y="2599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497" name="Rectangle 941"/>
            <p:cNvSpPr>
              <a:spLocks noChangeArrowheads="1"/>
            </p:cNvSpPr>
            <p:nvPr/>
          </p:nvSpPr>
          <p:spPr bwMode="auto">
            <a:xfrm>
              <a:off x="3944" y="2637"/>
              <a:ext cx="99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limites repoussées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87" name="Rectangle 942"/>
            <p:cNvSpPr>
              <a:spLocks noChangeArrowheads="1"/>
            </p:cNvSpPr>
            <p:nvPr/>
          </p:nvSpPr>
          <p:spPr bwMode="auto">
            <a:xfrm>
              <a:off x="3883" y="2162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501" name="Rectangle 949"/>
            <p:cNvSpPr>
              <a:spLocks noChangeArrowheads="1"/>
            </p:cNvSpPr>
            <p:nvPr/>
          </p:nvSpPr>
          <p:spPr bwMode="auto">
            <a:xfrm>
              <a:off x="1066" y="1361"/>
              <a:ext cx="57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choc	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502" name="Rectangle 950"/>
            <p:cNvSpPr>
              <a:spLocks noChangeArrowheads="1"/>
            </p:cNvSpPr>
            <p:nvPr/>
          </p:nvSpPr>
          <p:spPr bwMode="auto">
            <a:xfrm>
              <a:off x="1235" y="1568"/>
              <a:ext cx="22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déni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503" name="Rectangle 951"/>
            <p:cNvSpPr>
              <a:spLocks noChangeArrowheads="1"/>
            </p:cNvSpPr>
            <p:nvPr/>
          </p:nvSpPr>
          <p:spPr bwMode="auto">
            <a:xfrm>
              <a:off x="1118" y="1764"/>
              <a:ext cx="77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minimalisation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504" name="Rectangle 952"/>
            <p:cNvSpPr>
              <a:spLocks noChangeArrowheads="1"/>
            </p:cNvSpPr>
            <p:nvPr/>
          </p:nvSpPr>
          <p:spPr bwMode="auto">
            <a:xfrm>
              <a:off x="3113" y="3581"/>
              <a:ext cx="79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dans le gouffre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92" name="Rectangle 949"/>
            <p:cNvSpPr>
              <a:spLocks noChangeArrowheads="1"/>
            </p:cNvSpPr>
            <p:nvPr/>
          </p:nvSpPr>
          <p:spPr bwMode="auto">
            <a:xfrm>
              <a:off x="1118" y="3944"/>
              <a:ext cx="114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Orienté vers le passé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193693" name="Rectangle 949"/>
            <p:cNvSpPr>
              <a:spLocks noChangeArrowheads="1"/>
            </p:cNvSpPr>
            <p:nvPr/>
          </p:nvSpPr>
          <p:spPr bwMode="auto">
            <a:xfrm>
              <a:off x="3700" y="3944"/>
              <a:ext cx="101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Orienté par le futur</a:t>
              </a:r>
              <a:endParaRPr lang="en-US">
                <a:solidFill>
                  <a:srgbClr val="7E2105"/>
                </a:solidFill>
              </a:endParaRPr>
            </a:p>
          </p:txBody>
        </p:sp>
        <p:sp>
          <p:nvSpPr>
            <p:cNvPr id="507" name="Rectangle 941"/>
            <p:cNvSpPr>
              <a:spLocks noChangeArrowheads="1"/>
            </p:cNvSpPr>
            <p:nvPr/>
          </p:nvSpPr>
          <p:spPr bwMode="auto">
            <a:xfrm>
              <a:off x="4021" y="2170"/>
              <a:ext cx="520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relativiser</a:t>
              </a:r>
            </a:p>
          </p:txBody>
        </p:sp>
        <p:cxnSp>
          <p:nvCxnSpPr>
            <p:cNvPr id="193695" name="Elbow Connector 516"/>
            <p:cNvCxnSpPr>
              <a:cxnSpLocks noChangeShapeType="1"/>
            </p:cNvCxnSpPr>
            <p:nvPr/>
          </p:nvCxnSpPr>
          <p:spPr bwMode="auto">
            <a:xfrm>
              <a:off x="2386" y="1442"/>
              <a:ext cx="624" cy="422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noFill/>
              <a:round/>
              <a:headEnd/>
              <a:tailEnd/>
            </a:ln>
          </p:spPr>
        </p:cxnSp>
        <p:sp>
          <p:nvSpPr>
            <p:cNvPr id="193696" name="Rectangle 128"/>
            <p:cNvSpPr>
              <a:spLocks noChangeArrowheads="1"/>
            </p:cNvSpPr>
            <p:nvPr/>
          </p:nvSpPr>
          <p:spPr bwMode="auto">
            <a:xfrm>
              <a:off x="5141" y="3698"/>
              <a:ext cx="405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  <a:latin typeface="Geneva" pitchFamily="-96" charset="0"/>
                </a:rPr>
                <a:t>Temps</a:t>
              </a:r>
            </a:p>
          </p:txBody>
        </p:sp>
        <p:sp>
          <p:nvSpPr>
            <p:cNvPr id="193697" name="Rectangle 942"/>
            <p:cNvSpPr>
              <a:spLocks noChangeArrowheads="1"/>
            </p:cNvSpPr>
            <p:nvPr/>
          </p:nvSpPr>
          <p:spPr bwMode="auto">
            <a:xfrm>
              <a:off x="3959" y="1742"/>
              <a:ext cx="1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Geneva" pitchFamily="-96" charset="0"/>
                </a:rPr>
                <a:t>* </a:t>
              </a:r>
              <a:endParaRPr lang="en-US"/>
            </a:p>
          </p:txBody>
        </p:sp>
        <p:sp>
          <p:nvSpPr>
            <p:cNvPr id="187" name="Rectangle 941"/>
            <p:cNvSpPr>
              <a:spLocks noChangeArrowheads="1"/>
            </p:cNvSpPr>
            <p:nvPr/>
          </p:nvSpPr>
          <p:spPr bwMode="auto">
            <a:xfrm>
              <a:off x="4097" y="1750"/>
              <a:ext cx="83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7E2105"/>
                  </a:solidFill>
                  <a:latin typeface="Geneva" pitchFamily="-96" charset="0"/>
                </a:rPr>
                <a:t>nouveau départ</a:t>
              </a:r>
            </a:p>
          </p:txBody>
        </p:sp>
      </p:grpSp>
      <p:sp>
        <p:nvSpPr>
          <p:cNvPr id="193699" name="Rectangle 2"/>
          <p:cNvSpPr>
            <a:spLocks noChangeArrowheads="1"/>
          </p:cNvSpPr>
          <p:nvPr/>
        </p:nvSpPr>
        <p:spPr bwMode="auto">
          <a:xfrm>
            <a:off x="2171701" y="-3174"/>
            <a:ext cx="10115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05000"/>
              </a:lnSpc>
              <a:spcBef>
                <a:spcPct val="0"/>
              </a:spcBef>
            </a:pPr>
            <a:r>
              <a:rPr lang="fr-BE" sz="4800" dirty="0" smtClean="0">
                <a:latin typeface="+mj-lt"/>
              </a:rPr>
              <a:t>COURBE DE TRANSITION: QU’ÉPROUVONS-NOUS?  </a:t>
            </a:r>
            <a:r>
              <a:rPr lang="fr-BE" sz="2700" dirty="0">
                <a:latin typeface="+mj-lt"/>
              </a:rPr>
              <a:t/>
            </a:r>
            <a:br>
              <a:rPr lang="fr-BE" sz="2700" dirty="0">
                <a:latin typeface="+mj-lt"/>
              </a:rPr>
            </a:br>
            <a:r>
              <a:rPr lang="fr-BE" sz="1600" dirty="0" err="1" smtClean="0">
                <a:latin typeface="+mj-lt"/>
              </a:rPr>
              <a:t>Elisabeth</a:t>
            </a:r>
            <a:r>
              <a:rPr lang="fr-BE" sz="1600" dirty="0" smtClean="0">
                <a:latin typeface="+mj-lt"/>
              </a:rPr>
              <a:t> </a:t>
            </a:r>
            <a:r>
              <a:rPr lang="fr-BE" sz="1600" dirty="0" err="1" smtClean="0">
                <a:latin typeface="+mj-lt"/>
              </a:rPr>
              <a:t>Kubler</a:t>
            </a:r>
            <a:r>
              <a:rPr lang="fr-BE" sz="1600" dirty="0" smtClean="0">
                <a:latin typeface="+mj-lt"/>
              </a:rPr>
              <a:t>-Ross</a:t>
            </a:r>
            <a:endParaRPr lang="fr-BE" sz="1600" dirty="0">
              <a:latin typeface="+mj-lt"/>
            </a:endParaRP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408" y="759504"/>
            <a:ext cx="1064006" cy="132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602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3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3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1338" y="92869"/>
            <a:ext cx="7467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LE MODELE DU DIALOGUE</a:t>
            </a:r>
            <a:endParaRPr lang="en-US" dirty="0"/>
          </a:p>
        </p:txBody>
      </p:sp>
      <p:grpSp>
        <p:nvGrpSpPr>
          <p:cNvPr id="26627" name="Group 15"/>
          <p:cNvGrpSpPr>
            <a:grpSpLocks/>
          </p:cNvGrpSpPr>
          <p:nvPr/>
        </p:nvGrpSpPr>
        <p:grpSpPr bwMode="auto">
          <a:xfrm>
            <a:off x="2238375" y="1990726"/>
            <a:ext cx="7215188" cy="4867275"/>
            <a:chOff x="714348" y="1990724"/>
            <a:chExt cx="7215238" cy="4867276"/>
          </a:xfrm>
        </p:grpSpPr>
        <p:grpSp>
          <p:nvGrpSpPr>
            <p:cNvPr id="26629" name="Group 10"/>
            <p:cNvGrpSpPr>
              <a:grpSpLocks/>
            </p:cNvGrpSpPr>
            <p:nvPr/>
          </p:nvGrpSpPr>
          <p:grpSpPr bwMode="auto">
            <a:xfrm>
              <a:off x="714348" y="1990724"/>
              <a:ext cx="7215238" cy="4867276"/>
              <a:chOff x="642910" y="1285860"/>
              <a:chExt cx="7215238" cy="4867276"/>
            </a:xfrm>
          </p:grpSpPr>
          <p:pic>
            <p:nvPicPr>
              <p:cNvPr id="26632" name="Picture 2" descr="http://i2.cdscdn.com/pdt2/1/5/5/1/700x700/int0078257110155/rw/liner-sequoia-rond-5-08x1-24-m.jpg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8794" y="1285860"/>
                <a:ext cx="4867275" cy="4867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951" name="Picture 7" descr="C:\Users\Kapka\AppData\Local\Microsoft\Windows\Temporary Internet Files\Content.IE5\BE6D78WQ\MC900059238[1].wmf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rcRect r="12112" b="44112"/>
              <a:stretch>
                <a:fillRect/>
              </a:stretch>
            </p:blipFill>
            <p:spPr bwMode="auto">
              <a:xfrm>
                <a:off x="642910" y="1428736"/>
                <a:ext cx="2143140" cy="2286016"/>
              </a:xfrm>
              <a:prstGeom prst="rect">
                <a:avLst/>
              </a:prstGeom>
              <a:noFill/>
            </p:spPr>
          </p:pic>
          <p:pic>
            <p:nvPicPr>
              <p:cNvPr id="10" name="Picture 7" descr="C:\Users\Kapka\AppData\Local\Microsoft\Windows\Temporary Internet Files\Content.IE5\BE6D78WQ\MC900059238[1].wmf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r="12112" b="44112"/>
              <a:stretch>
                <a:fillRect/>
              </a:stretch>
            </p:blipFill>
            <p:spPr bwMode="auto">
              <a:xfrm flipH="1">
                <a:off x="6000760" y="1285860"/>
                <a:ext cx="1857388" cy="2286016"/>
              </a:xfrm>
              <a:prstGeom prst="rect">
                <a:avLst/>
              </a:prstGeom>
              <a:noFill/>
            </p:spPr>
          </p:pic>
        </p:grpSp>
        <p:sp>
          <p:nvSpPr>
            <p:cNvPr id="26630" name="TextBox 12"/>
            <p:cNvSpPr txBox="1">
              <a:spLocks noChangeArrowheads="1"/>
            </p:cNvSpPr>
            <p:nvPr/>
          </p:nvSpPr>
          <p:spPr bwMode="auto">
            <a:xfrm>
              <a:off x="3143240" y="3500438"/>
              <a:ext cx="264320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2000" b="1" dirty="0"/>
                <a:t>CONTENEUR DU</a:t>
              </a:r>
            </a:p>
            <a:p>
              <a:pPr algn="ctr" eaLnBrk="1" hangingPunct="1"/>
              <a:r>
                <a:rPr lang="fr-FR" altLang="fr-FR" sz="2000" b="1" dirty="0"/>
                <a:t>SENS PARTAGE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05043" y="4299465"/>
              <a:ext cx="3857651" cy="642942"/>
            </a:xfrm>
            <a:prstGeom prst="rect">
              <a:avLst/>
            </a:prstGeom>
            <a:noFill/>
          </p:spPr>
          <p:txBody>
            <a:bodyPr spcFirstLastPara="1" wrap="none">
              <a:prstTxWarp prst="textArchDown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en-US" sz="5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charset="0"/>
                  <a:cs typeface="Arial" charset="0"/>
                </a:rPr>
                <a:t>SECURITE</a:t>
              </a:r>
              <a:endPara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>
            <a:off x="5519739" y="4365625"/>
            <a:ext cx="720725" cy="215900"/>
          </a:xfrm>
          <a:prstGeom prst="ellipse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849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75" y="0"/>
            <a:ext cx="7467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LE MODEL DU DIALOGUE</a:t>
            </a:r>
            <a:endParaRPr lang="en-US" dirty="0"/>
          </a:p>
        </p:txBody>
      </p:sp>
      <p:grpSp>
        <p:nvGrpSpPr>
          <p:cNvPr id="27651" name="Group 10"/>
          <p:cNvGrpSpPr>
            <a:grpSpLocks/>
          </p:cNvGrpSpPr>
          <p:nvPr/>
        </p:nvGrpSpPr>
        <p:grpSpPr bwMode="auto">
          <a:xfrm>
            <a:off x="1654176" y="1214438"/>
            <a:ext cx="9299574" cy="5643562"/>
            <a:chOff x="58011" y="509559"/>
            <a:chExt cx="9300380" cy="5643577"/>
          </a:xfrm>
        </p:grpSpPr>
        <p:pic>
          <p:nvPicPr>
            <p:cNvPr id="27655" name="Picture 2" descr="http://i2.cdscdn.com/pdt2/1/5/5/1/700x700/int0078257110155/rw/liner-sequoia-rond-5-08x1-24-m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794" y="1285860"/>
              <a:ext cx="4867275" cy="486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951" name="Picture 7" descr="C:\Users\Kapka\AppData\Local\Microsoft\Windows\Temporary Internet Files\Content.IE5\BE6D78WQ\MC900059238[1].wm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r="12112" b="44112"/>
            <a:stretch>
              <a:fillRect/>
            </a:stretch>
          </p:blipFill>
          <p:spPr bwMode="auto">
            <a:xfrm>
              <a:off x="58011" y="509559"/>
              <a:ext cx="3013791" cy="3214710"/>
            </a:xfrm>
            <a:prstGeom prst="rect">
              <a:avLst/>
            </a:prstGeom>
            <a:noFill/>
          </p:spPr>
        </p:pic>
        <p:pic>
          <p:nvPicPr>
            <p:cNvPr id="10" name="Picture 7" descr="C:\Users\Kapka\AppData\Local\Microsoft\Windows\Temporary Internet Files\Content.IE5\BE6D78WQ\MC900059238[1].wm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12112" b="44112"/>
            <a:stretch>
              <a:fillRect/>
            </a:stretch>
          </p:blipFill>
          <p:spPr bwMode="auto">
            <a:xfrm>
              <a:off x="7643879" y="973905"/>
              <a:ext cx="1714512" cy="2286016"/>
            </a:xfrm>
            <a:prstGeom prst="rect">
              <a:avLst/>
            </a:prstGeom>
            <a:noFill/>
          </p:spPr>
        </p:pic>
      </p:grpSp>
      <p:sp>
        <p:nvSpPr>
          <p:cNvPr id="27652" name="TextBox 12"/>
          <p:cNvSpPr txBox="1">
            <a:spLocks noChangeArrowheads="1"/>
          </p:cNvSpPr>
          <p:nvPr/>
        </p:nvSpPr>
        <p:spPr bwMode="auto">
          <a:xfrm>
            <a:off x="4667250" y="3500439"/>
            <a:ext cx="2643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000" b="1" dirty="0"/>
              <a:t>CONTENEUR DU</a:t>
            </a:r>
          </a:p>
          <a:p>
            <a:pPr algn="ctr" eaLnBrk="1" hangingPunct="1"/>
            <a:r>
              <a:rPr lang="fr-FR" altLang="fr-FR" sz="2000" b="1" dirty="0"/>
              <a:t>SENS PARTAGE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29869" y="4508500"/>
            <a:ext cx="3643338" cy="428628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charset="0"/>
                <a:cs typeface="Arial" charset="0"/>
              </a:rPr>
              <a:t>UNSECURITE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91176" y="4292600"/>
            <a:ext cx="720725" cy="215900"/>
          </a:xfrm>
          <a:prstGeom prst="ellipse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1" name="Picture 7" descr="C:\Users\Kapka\AppData\Local\Microsoft\Windows\Temporary Internet Files\Content.IE5\BE6D78WQ\MC900059238[1].wm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12112" b="44112"/>
          <a:stretch>
            <a:fillRect/>
          </a:stretch>
        </p:blipFill>
        <p:spPr bwMode="auto">
          <a:xfrm flipH="1">
            <a:off x="7220760" y="-150012"/>
            <a:ext cx="4829141" cy="594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9354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« Ne </a:t>
            </a:r>
            <a:r>
              <a:rPr lang="fr-FR" dirty="0"/>
              <a:t>coupez pas ce que vous pouvez dénouer</a:t>
            </a:r>
            <a:r>
              <a:rPr lang="fr-FR" dirty="0" smtClean="0"/>
              <a:t>. »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Joseph Joubert</a:t>
            </a:r>
          </a:p>
          <a:p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7024" y="4953000"/>
            <a:ext cx="14287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898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9"/>
          <p:cNvGrpSpPr>
            <a:grpSpLocks/>
          </p:cNvGrpSpPr>
          <p:nvPr/>
        </p:nvGrpSpPr>
        <p:grpSpPr bwMode="auto">
          <a:xfrm>
            <a:off x="1571594" y="1016793"/>
            <a:ext cx="8737728" cy="4824413"/>
            <a:chOff x="77359" y="922330"/>
            <a:chExt cx="8737349" cy="4824536"/>
          </a:xfrm>
        </p:grpSpPr>
        <p:grpSp>
          <p:nvGrpSpPr>
            <p:cNvPr id="56329" name="Group 7"/>
            <p:cNvGrpSpPr>
              <a:grpSpLocks/>
            </p:cNvGrpSpPr>
            <p:nvPr/>
          </p:nvGrpSpPr>
          <p:grpSpPr bwMode="auto">
            <a:xfrm>
              <a:off x="77359" y="922330"/>
              <a:ext cx="8737349" cy="4824536"/>
              <a:chOff x="77359" y="922330"/>
              <a:chExt cx="8737349" cy="4824536"/>
            </a:xfrm>
          </p:grpSpPr>
          <p:pic>
            <p:nvPicPr>
              <p:cNvPr id="56344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59" y="922330"/>
                <a:ext cx="8737349" cy="48245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3819955" y="2766545"/>
                <a:ext cx="1175819" cy="132347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600" b="1" dirty="0" smtClean="0">
                    <a:latin typeface="Arial" charset="0"/>
                    <a:cs typeface="Arial" charset="0"/>
                  </a:rPr>
                  <a:t>Dialogue</a:t>
                </a:r>
                <a:r>
                  <a:rPr lang="en-US" sz="1600" b="1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fr-FR" sz="1600" b="1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CONTENEUR</a:t>
                </a:r>
                <a:r>
                  <a:rPr lang="en-US" sz="1600" b="1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DU</a:t>
                </a:r>
              </a:p>
              <a:p>
                <a:pPr>
                  <a:defRPr/>
                </a:pPr>
                <a:r>
                  <a:rPr lang="fr-FR" sz="1600" b="1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SENS</a:t>
                </a:r>
                <a:r>
                  <a:rPr lang="en-US" sz="1600" b="1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PARTAGE</a:t>
                </a:r>
                <a:endParaRPr lang="fr-FR" sz="1600" b="1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3" name="Flowchart: Terminator 12"/>
            <p:cNvSpPr/>
            <p:nvPr/>
          </p:nvSpPr>
          <p:spPr>
            <a:xfrm>
              <a:off x="854634" y="2575775"/>
              <a:ext cx="1152475" cy="255594"/>
            </a:xfrm>
            <a:prstGeom prst="flowChartTermina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Moi</a:t>
              </a:r>
              <a:endParaRPr lang="fr-FR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lowchart: Terminator 13"/>
            <p:cNvSpPr/>
            <p:nvPr/>
          </p:nvSpPr>
          <p:spPr>
            <a:xfrm>
              <a:off x="6804326" y="2575775"/>
              <a:ext cx="1433451" cy="255594"/>
            </a:xfrm>
            <a:prstGeom prst="flowChartTermina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L’autre</a:t>
              </a:r>
              <a:endParaRPr lang="fr-FR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lowchart: Terminator 14"/>
            <p:cNvSpPr/>
            <p:nvPr/>
          </p:nvSpPr>
          <p:spPr>
            <a:xfrm>
              <a:off x="3732647" y="5157115"/>
              <a:ext cx="1487423" cy="287344"/>
            </a:xfrm>
            <a:prstGeom prst="flowChartTerminator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Violence</a:t>
              </a:r>
              <a:endPara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lowchart: Terminator 15"/>
            <p:cNvSpPr/>
            <p:nvPr/>
          </p:nvSpPr>
          <p:spPr>
            <a:xfrm>
              <a:off x="3700899" y="1227952"/>
              <a:ext cx="1663628" cy="301633"/>
            </a:xfrm>
            <a:prstGeom prst="flowChartTerminator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Silence</a:t>
              </a:r>
              <a:endPara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lowchart: Terminator 16"/>
            <p:cNvSpPr/>
            <p:nvPr/>
          </p:nvSpPr>
          <p:spPr>
            <a:xfrm rot="1941132">
              <a:off x="2688117" y="4520511"/>
              <a:ext cx="1485836" cy="285757"/>
            </a:xfrm>
            <a:prstGeom prst="flowChartTerminator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Contrôle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lowchart: Terminator 17"/>
            <p:cNvSpPr/>
            <p:nvPr/>
          </p:nvSpPr>
          <p:spPr>
            <a:xfrm>
              <a:off x="3780270" y="4841194"/>
              <a:ext cx="1487423" cy="287345"/>
            </a:xfrm>
            <a:prstGeom prst="flowChartTerminator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Étiquettes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lowchart: Terminator 18"/>
            <p:cNvSpPr/>
            <p:nvPr/>
          </p:nvSpPr>
          <p:spPr>
            <a:xfrm rot="19504558">
              <a:off x="4934332" y="4303019"/>
              <a:ext cx="1462025" cy="446098"/>
            </a:xfrm>
            <a:prstGeom prst="flowChartTerminator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Attaque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lowchart: Terminator 19"/>
            <p:cNvSpPr/>
            <p:nvPr/>
          </p:nvSpPr>
          <p:spPr>
            <a:xfrm rot="19201101">
              <a:off x="2627795" y="1972509"/>
              <a:ext cx="1506472" cy="301633"/>
            </a:xfrm>
            <a:prstGeom prst="flowChartTerminator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Retrait</a:t>
              </a:r>
            </a:p>
          </p:txBody>
        </p:sp>
        <p:sp>
          <p:nvSpPr>
            <p:cNvPr id="21" name="Flowchart: Terminator 20"/>
            <p:cNvSpPr/>
            <p:nvPr/>
          </p:nvSpPr>
          <p:spPr>
            <a:xfrm>
              <a:off x="3819955" y="1577211"/>
              <a:ext cx="1506473" cy="301633"/>
            </a:xfrm>
            <a:prstGeom prst="flowChartTerminator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Évitement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lowchart: Terminator 21"/>
            <p:cNvSpPr/>
            <p:nvPr/>
          </p:nvSpPr>
          <p:spPr>
            <a:xfrm rot="2449493">
              <a:off x="5035928" y="2072524"/>
              <a:ext cx="1357254" cy="336559"/>
            </a:xfrm>
            <a:prstGeom prst="flowChartTerminator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Masque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340" name="TextBox 9"/>
            <p:cNvSpPr txBox="1">
              <a:spLocks noChangeArrowheads="1"/>
            </p:cNvSpPr>
            <p:nvPr/>
          </p:nvSpPr>
          <p:spPr bwMode="auto">
            <a:xfrm flipH="1">
              <a:off x="5422006" y="3895022"/>
              <a:ext cx="3355296" cy="52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 smtClean="0"/>
                <a:t>Action    Ressenti   Histoire     Regard      </a:t>
              </a:r>
            </a:p>
            <a:p>
              <a:pPr eaLnBrk="1" hangingPunct="1"/>
              <a:r>
                <a:rPr lang="fr-FR" altLang="fr-FR" sz="1400" b="1" dirty="0"/>
                <a:t> </a:t>
              </a:r>
              <a:r>
                <a:rPr lang="fr-FR" altLang="fr-FR" sz="1400" b="1" dirty="0" smtClean="0"/>
                <a:t>                                               et Écoute</a:t>
              </a:r>
              <a:endParaRPr lang="fr-FR" altLang="fr-FR" sz="1400" b="1" dirty="0"/>
            </a:p>
          </p:txBody>
        </p:sp>
        <p:sp>
          <p:nvSpPr>
            <p:cNvPr id="23" name="Flowchart: Terminator 22"/>
            <p:cNvSpPr/>
            <p:nvPr/>
          </p:nvSpPr>
          <p:spPr>
            <a:xfrm>
              <a:off x="3724710" y="2228103"/>
              <a:ext cx="1482661" cy="276232"/>
            </a:xfrm>
            <a:prstGeom prst="flowChartTerminator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Sécurité</a:t>
              </a:r>
              <a:endPara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343" name="TextBox 8"/>
            <p:cNvSpPr txBox="1">
              <a:spLocks noChangeArrowheads="1"/>
            </p:cNvSpPr>
            <p:nvPr/>
          </p:nvSpPr>
          <p:spPr bwMode="auto">
            <a:xfrm>
              <a:off x="177373" y="3892439"/>
              <a:ext cx="3555274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 smtClean="0"/>
                <a:t>Regard 	Histoire	Émotion	Action </a:t>
              </a:r>
            </a:p>
            <a:p>
              <a:pPr eaLnBrk="1" hangingPunct="1"/>
              <a:r>
                <a:rPr lang="fr-FR" altLang="fr-FR" sz="1400" b="1" dirty="0" smtClean="0"/>
                <a:t>et Écoute</a:t>
              </a:r>
            </a:p>
            <a:p>
              <a:pPr eaLnBrk="1" hangingPunct="1"/>
              <a:r>
                <a:rPr lang="fr-FR" altLang="fr-FR" sz="1400" b="1" dirty="0" smtClean="0"/>
                <a:t>(faits)    (hypothèse)  (énergie) </a:t>
              </a:r>
              <a:endParaRPr lang="fr-FR" altLang="fr-FR" sz="1400" b="1" dirty="0"/>
            </a:p>
          </p:txBody>
        </p:sp>
      </p:grp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373313" y="274639"/>
            <a:ext cx="7467600" cy="5619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>Le </a:t>
            </a:r>
            <a:r>
              <a:rPr lang="fr-FR" dirty="0" smtClean="0"/>
              <a:t>modèle</a:t>
            </a:r>
            <a:r>
              <a:rPr lang="en-US" dirty="0" smtClean="0"/>
              <a:t> du dialogue</a:t>
            </a:r>
            <a:endParaRPr lang="bg-BG" dirty="0"/>
          </a:p>
        </p:txBody>
      </p:sp>
      <p:sp>
        <p:nvSpPr>
          <p:cNvPr id="31" name="Right Brace 30"/>
          <p:cNvSpPr/>
          <p:nvPr/>
        </p:nvSpPr>
        <p:spPr>
          <a:xfrm rot="5400000">
            <a:off x="8020845" y="3050383"/>
            <a:ext cx="974725" cy="324008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56326" name="TextBox 31"/>
          <p:cNvSpPr txBox="1">
            <a:spLocks noChangeArrowheads="1"/>
          </p:cNvSpPr>
          <p:nvPr/>
        </p:nvSpPr>
        <p:spPr bwMode="auto">
          <a:xfrm>
            <a:off x="7706051" y="4936311"/>
            <a:ext cx="227806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 dirty="0" smtClean="0"/>
              <a:t>Communication constructive</a:t>
            </a:r>
          </a:p>
          <a:p>
            <a:pPr eaLnBrk="1" hangingPunct="1"/>
            <a:r>
              <a:rPr lang="fr-FR" altLang="fr-FR" dirty="0" smtClean="0"/>
              <a:t>Questions</a:t>
            </a:r>
          </a:p>
          <a:p>
            <a:pPr eaLnBrk="1" hangingPunct="1"/>
            <a:r>
              <a:rPr lang="fr-FR" altLang="fr-FR" dirty="0" smtClean="0"/>
              <a:t>Feed-back</a:t>
            </a:r>
          </a:p>
          <a:p>
            <a:pPr eaLnBrk="1" hangingPunct="1"/>
            <a:r>
              <a:rPr lang="fr-FR" altLang="fr-FR" dirty="0" smtClean="0"/>
              <a:t>Reformulation</a:t>
            </a:r>
          </a:p>
          <a:p>
            <a:pPr eaLnBrk="1" hangingPunct="1"/>
            <a:r>
              <a:rPr lang="en-US" altLang="fr-FR" dirty="0" smtClean="0"/>
              <a:t>Suggestion</a:t>
            </a:r>
            <a:endParaRPr lang="fr-FR" altLang="fr-FR" dirty="0"/>
          </a:p>
        </p:txBody>
      </p:sp>
      <p:pic>
        <p:nvPicPr>
          <p:cNvPr id="27" name="Picture 7" descr="C:\Users\Kapka\AppData\Local\Microsoft\Windows\Temporary Internet Files\Content.IE5\BE6D78WQ\MC900059238[1].wm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r="12112" b="44112"/>
          <a:stretch>
            <a:fillRect/>
          </a:stretch>
        </p:blipFill>
        <p:spPr bwMode="auto">
          <a:xfrm>
            <a:off x="2381224" y="857232"/>
            <a:ext cx="1616276" cy="1724028"/>
          </a:xfrm>
          <a:prstGeom prst="rect">
            <a:avLst/>
          </a:prstGeom>
          <a:noFill/>
        </p:spPr>
      </p:pic>
      <p:pic>
        <p:nvPicPr>
          <p:cNvPr id="28" name="Picture 7" descr="C:\Users\Kapka\AppData\Local\Microsoft\Windows\Temporary Internet Files\Content.IE5\BE6D78WQ\MC900059238[1].wm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12112" b="44112"/>
          <a:stretch>
            <a:fillRect/>
          </a:stretch>
        </p:blipFill>
        <p:spPr bwMode="auto">
          <a:xfrm flipH="1">
            <a:off x="7881950" y="901194"/>
            <a:ext cx="1357322" cy="1670550"/>
          </a:xfrm>
          <a:prstGeom prst="rect">
            <a:avLst/>
          </a:prstGeom>
          <a:noFill/>
        </p:spPr>
      </p:pic>
      <p:sp>
        <p:nvSpPr>
          <p:cNvPr id="29" name="Flowchart: Terminator 28"/>
          <p:cNvSpPr/>
          <p:nvPr/>
        </p:nvSpPr>
        <p:spPr bwMode="auto">
          <a:xfrm>
            <a:off x="5206468" y="4370733"/>
            <a:ext cx="1482725" cy="276225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Sécurité</a:t>
            </a:r>
            <a:endParaRPr lang="fr-F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407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25" y="16066"/>
            <a:ext cx="10058400" cy="1609344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LES </a:t>
            </a:r>
            <a:r>
              <a:rPr lang="bg-BG" dirty="0" smtClean="0"/>
              <a:t>7</a:t>
            </a:r>
            <a:r>
              <a:rPr lang="en-US" dirty="0" smtClean="0"/>
              <a:t> </a:t>
            </a:r>
            <a:r>
              <a:rPr lang="en-US" dirty="0" err="1" smtClean="0"/>
              <a:t>principes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52624" y="1571626"/>
            <a:ext cx="7896225" cy="487362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GB" altLang="fr-FR" sz="2800" b="1" dirty="0"/>
              <a:t>1Écouter </a:t>
            </a:r>
            <a:r>
              <a:rPr lang="en-GB" altLang="fr-FR" sz="2800" b="1" dirty="0" err="1"/>
              <a:t>d’abord</a:t>
            </a:r>
            <a:r>
              <a:rPr lang="en-GB" altLang="fr-FR" sz="2800" b="1" dirty="0"/>
              <a:t> son </a:t>
            </a:r>
            <a:r>
              <a:rPr lang="en-GB" altLang="fr-FR" sz="2800" b="1" dirty="0" err="1"/>
              <a:t>cœur</a:t>
            </a:r>
            <a:r>
              <a:rPr lang="en-GB" altLang="fr-FR" sz="2800" b="1" dirty="0"/>
              <a:t> </a:t>
            </a:r>
            <a:endParaRPr lang="en-US" altLang="fr-FR" sz="2800" b="1" dirty="0" smtClean="0"/>
          </a:p>
          <a:p>
            <a:pPr>
              <a:lnSpc>
                <a:spcPct val="150000"/>
              </a:lnSpc>
              <a:buNone/>
            </a:pPr>
            <a:r>
              <a:rPr lang="en-GB" altLang="fr-FR" sz="2800" b="1" dirty="0" smtClean="0"/>
              <a:t>	2. </a:t>
            </a:r>
            <a:r>
              <a:rPr lang="fr-FR" altLang="fr-FR" sz="2800" b="1" dirty="0" smtClean="0"/>
              <a:t>Apprendre à </a:t>
            </a:r>
            <a:r>
              <a:rPr lang="fr-FR" altLang="fr-FR" sz="2800" b="1" dirty="0"/>
              <a:t>observer </a:t>
            </a:r>
            <a:endParaRPr lang="en-US" altLang="fr-FR" sz="2800" b="1" dirty="0" smtClean="0"/>
          </a:p>
          <a:p>
            <a:pPr>
              <a:lnSpc>
                <a:spcPct val="150000"/>
              </a:lnSpc>
              <a:buNone/>
            </a:pPr>
            <a:r>
              <a:rPr lang="en-GB" altLang="fr-FR" sz="2800" b="1" dirty="0" smtClean="0"/>
              <a:t>		3. </a:t>
            </a:r>
            <a:r>
              <a:rPr lang="fr-FR" altLang="fr-FR" sz="2800" b="1" dirty="0"/>
              <a:t>Créer la zone de sécurité </a:t>
            </a:r>
          </a:p>
          <a:p>
            <a:pPr>
              <a:lnSpc>
                <a:spcPct val="150000"/>
              </a:lnSpc>
              <a:buNone/>
            </a:pPr>
            <a:r>
              <a:rPr lang="en-GB" altLang="fr-FR" sz="2800" b="1" dirty="0" smtClean="0"/>
              <a:t>					4. </a:t>
            </a:r>
            <a:r>
              <a:rPr lang="fr-FR" altLang="fr-FR" sz="2800" b="1" dirty="0"/>
              <a:t>Maîtriser ses histoires </a:t>
            </a:r>
            <a:endParaRPr lang="en-US" altLang="fr-FR" sz="2800" b="1" dirty="0" smtClean="0"/>
          </a:p>
          <a:p>
            <a:pPr>
              <a:lnSpc>
                <a:spcPct val="150000"/>
              </a:lnSpc>
              <a:buNone/>
            </a:pPr>
            <a:r>
              <a:rPr lang="en-GB" altLang="fr-FR" sz="2800" b="1" dirty="0" smtClean="0"/>
              <a:t>5.</a:t>
            </a:r>
            <a:r>
              <a:rPr lang="bg-BG" altLang="fr-FR" sz="2800" b="1" dirty="0" smtClean="0"/>
              <a:t> </a:t>
            </a:r>
            <a:r>
              <a:rPr lang="fr-FR" altLang="fr-FR" sz="2800" b="1" dirty="0"/>
              <a:t>Exposer son plan </a:t>
            </a:r>
            <a:endParaRPr lang="en-US" altLang="fr-FR" sz="2800" b="1" dirty="0" smtClean="0"/>
          </a:p>
          <a:p>
            <a:pPr>
              <a:lnSpc>
                <a:spcPct val="150000"/>
              </a:lnSpc>
              <a:buNone/>
            </a:pPr>
            <a:r>
              <a:rPr lang="en-GB" altLang="fr-FR" sz="2800" b="1" dirty="0" smtClean="0"/>
              <a:t>6. </a:t>
            </a:r>
            <a:r>
              <a:rPr lang="fr-FR" altLang="fr-FR" sz="2800" b="1" dirty="0"/>
              <a:t>Explorer le plan des </a:t>
            </a:r>
            <a:r>
              <a:rPr lang="fr-FR" altLang="fr-FR" sz="2800" b="1" dirty="0" smtClean="0"/>
              <a:t>autres</a:t>
            </a:r>
          </a:p>
          <a:p>
            <a:pPr>
              <a:lnSpc>
                <a:spcPct val="150000"/>
              </a:lnSpc>
              <a:buNone/>
            </a:pPr>
            <a:r>
              <a:rPr lang="fr-FR" altLang="fr-FR" sz="2800" b="1" dirty="0" smtClean="0"/>
              <a:t> </a:t>
            </a:r>
            <a:endParaRPr lang="en-US" altLang="fr-FR" sz="2800" b="1" dirty="0" smtClean="0"/>
          </a:p>
          <a:p>
            <a:pPr>
              <a:lnSpc>
                <a:spcPct val="150000"/>
              </a:lnSpc>
              <a:buNone/>
            </a:pPr>
            <a:r>
              <a:rPr lang="en-GB" altLang="fr-FR" sz="2800" b="1" dirty="0" smtClean="0"/>
              <a:t>			7. </a:t>
            </a:r>
            <a:r>
              <a:rPr lang="fr-FR" altLang="fr-FR" sz="2800" b="1" dirty="0"/>
              <a:t>Passer à l’action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fr-FR" dirty="0" smtClean="0"/>
          </a:p>
          <a:p>
            <a:endParaRPr lang="bg-BG" altLang="fr-FR" dirty="0" smtClean="0"/>
          </a:p>
          <a:p>
            <a:endParaRPr lang="en-US" altLang="fr-FR" dirty="0" smtClean="0"/>
          </a:p>
        </p:txBody>
      </p:sp>
      <p:sp>
        <p:nvSpPr>
          <p:cNvPr id="4" name="Heart 3"/>
          <p:cNvSpPr/>
          <p:nvPr/>
        </p:nvSpPr>
        <p:spPr>
          <a:xfrm>
            <a:off x="5738814" y="1429353"/>
            <a:ext cx="642937" cy="5715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14690" name="Picture 2" descr="C:\Users\Kapka\AppData\Local\Microsoft\Windows\Temporary Internet Files\Content.IE5\BE6D78WQ\MC90023818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8814" y="2033396"/>
            <a:ext cx="1106488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4" name="Picture 6" descr="C:\Users\Kapka\AppData\Local\Microsoft\Windows\Temporary Internet Files\Content.IE5\BX3LI26R\MC90033284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9881" y="2396331"/>
            <a:ext cx="1143000" cy="20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9" name="Picture 11" descr="C:\Users\Kapka\AppData\Local\Microsoft\Windows\Temporary Internet Files\Content.IE5\5O3F6ENA\MC900295561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1751" y="4071939"/>
            <a:ext cx="2316163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701" name="Picture 13" descr="C:\Users\Kapka\AppData\Local\Microsoft\Windows\Temporary Internet Files\Content.IE5\1993CMM5\MC900441423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1938" y="5357813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702" name="Picture 14" descr="C:\Users\Kapka\AppData\Local\Microsoft\Windows\Temporary Internet Files\Content.IE5\X2JFJOBA\MC900323655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8337" y="2525714"/>
            <a:ext cx="85566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269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93693" y="565831"/>
            <a:ext cx="2798307" cy="1865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446" y="456901"/>
            <a:ext cx="10058400" cy="1609344"/>
          </a:xfrm>
        </p:spPr>
        <p:txBody>
          <a:bodyPr/>
          <a:lstStyle/>
          <a:p>
            <a:r>
              <a:rPr lang="en-US" dirty="0" err="1" smtClean="0"/>
              <a:t>Quelle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Les </a:t>
            </a:r>
            <a:r>
              <a:rPr lang="en-US" dirty="0" err="1" smtClean="0"/>
              <a:t>Caracteristiques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</a:t>
            </a:r>
            <a:r>
              <a:rPr lang="en-US" dirty="0" err="1" smtClean="0"/>
              <a:t>Negociation</a:t>
            </a:r>
            <a:r>
              <a:rPr lang="en-US" dirty="0" smtClean="0"/>
              <a:t> </a:t>
            </a:r>
            <a:r>
              <a:rPr lang="en-US" dirty="0" err="1" smtClean="0"/>
              <a:t>reussie</a:t>
            </a:r>
            <a:r>
              <a:rPr lang="en-US" dirty="0" smtClean="0"/>
              <a:t>?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96975" y="2326681"/>
            <a:ext cx="10614153" cy="4050792"/>
          </a:xfrm>
        </p:spPr>
        <p:txBody>
          <a:bodyPr>
            <a:normAutofit/>
          </a:bodyPr>
          <a:lstStyle/>
          <a:p>
            <a:r>
              <a:rPr lang="fr-FR" sz="4000" b="1" u="sng" dirty="0" smtClean="0"/>
              <a:t>efficace</a:t>
            </a:r>
            <a:r>
              <a:rPr lang="fr-FR" sz="4000" dirty="0"/>
              <a:t>, </a:t>
            </a:r>
            <a:r>
              <a:rPr lang="fr-FR" sz="4000" dirty="0" smtClean="0"/>
              <a:t>- il </a:t>
            </a:r>
            <a:r>
              <a:rPr lang="fr-FR" sz="4000" dirty="0"/>
              <a:t>génère un contenu auquel ni l’un ni l’autre des négociateurs n’aurait, seul, accès </a:t>
            </a:r>
            <a:r>
              <a:rPr lang="fr-FR" sz="4000" dirty="0" smtClean="0"/>
              <a:t>;</a:t>
            </a:r>
          </a:p>
          <a:p>
            <a:r>
              <a:rPr lang="fr-FR" sz="4000" dirty="0"/>
              <a:t>s</a:t>
            </a:r>
            <a:r>
              <a:rPr lang="fr-FR" sz="4000" dirty="0" smtClean="0"/>
              <a:t>a </a:t>
            </a:r>
            <a:r>
              <a:rPr lang="fr-FR" sz="4000" dirty="0"/>
              <a:t>répartition </a:t>
            </a:r>
            <a:r>
              <a:rPr lang="fr-FR" sz="4000" dirty="0" smtClean="0"/>
              <a:t>soit </a:t>
            </a:r>
            <a:r>
              <a:rPr lang="fr-FR" sz="4000" b="1" u="sng" dirty="0"/>
              <a:t>équitable pour chacun</a:t>
            </a:r>
            <a:r>
              <a:rPr lang="fr-FR" sz="4000" dirty="0" smtClean="0"/>
              <a:t>.</a:t>
            </a:r>
          </a:p>
          <a:p>
            <a:pPr marL="0" indent="0">
              <a:buNone/>
            </a:pPr>
            <a:r>
              <a:rPr lang="en-US" sz="4000" dirty="0" smtClean="0"/>
              <a:t>							(</a:t>
            </a:r>
            <a:r>
              <a:rPr lang="fr-FR" sz="4000" dirty="0" smtClean="0"/>
              <a:t>équité ≠égalité)</a:t>
            </a:r>
          </a:p>
          <a:p>
            <a:r>
              <a:rPr lang="fr-FR" sz="4000" dirty="0" smtClean="0"/>
              <a:t>efficace + équitable ≈ </a:t>
            </a:r>
            <a:r>
              <a:rPr lang="fr-FR" sz="4000" b="1" u="sng" dirty="0" smtClean="0"/>
              <a:t>durable</a:t>
            </a:r>
            <a:endParaRPr lang="fr-FR" sz="4000" b="1" u="sn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4942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4" descr="http://t1.gstatic.com/images?q=tbn:ANd9GcTF6066aV1K5Tc5rfrpCp9tqXET_yiHAbDKLgcuE_pM-pRWcnAqZ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4704" y="629357"/>
            <a:ext cx="4492096" cy="543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10" descr="http://t2.gstatic.com/images?q=tbn:ANd9GcTUzJg1tIfTQ0z-5JRCFqSyo0Sl3PJQOAIs1Y0_riz8nJnuSM4Z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2767" y="3632200"/>
            <a:ext cx="2801937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1609344"/>
          </a:xfrm>
        </p:spPr>
        <p:txBody>
          <a:bodyPr/>
          <a:lstStyle/>
          <a:p>
            <a:r>
              <a:rPr lang="fr-FR" dirty="0" smtClean="0"/>
              <a:t>Les aveugles et l’</a:t>
            </a:r>
            <a:r>
              <a:rPr lang="fr-FR" dirty="0" err="1" smtClean="0"/>
              <a:t>elephant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903664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Références bibliographiques :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350" y="1257300"/>
            <a:ext cx="11296650" cy="4914900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1</a:t>
            </a:r>
            <a:r>
              <a:rPr lang="fr-FR" dirty="0"/>
              <a:t>.	</a:t>
            </a:r>
            <a:r>
              <a:rPr lang="fr-FR" sz="2400" dirty="0"/>
              <a:t>“Conversations Cruciales”, Kerry Patterson, Joseph </a:t>
            </a:r>
            <a:r>
              <a:rPr lang="fr-FR" sz="2400" dirty="0" err="1"/>
              <a:t>Grenny</a:t>
            </a:r>
            <a:r>
              <a:rPr lang="fr-FR" sz="2400" dirty="0"/>
              <a:t>, Ron Mc </a:t>
            </a:r>
            <a:r>
              <a:rPr lang="fr-FR" sz="2400" dirty="0" err="1"/>
              <a:t>Millan</a:t>
            </a:r>
            <a:r>
              <a:rPr lang="fr-FR" sz="2400" dirty="0"/>
              <a:t>, Al </a:t>
            </a:r>
            <a:r>
              <a:rPr lang="fr-FR" sz="2400" dirty="0" err="1"/>
              <a:t>Switzler</a:t>
            </a:r>
            <a:r>
              <a:rPr lang="fr-FR" sz="2400" dirty="0"/>
              <a:t>; © Ixelles </a:t>
            </a:r>
            <a:r>
              <a:rPr lang="fr-FR" sz="2400" dirty="0" err="1"/>
              <a:t>Publishing</a:t>
            </a:r>
            <a:r>
              <a:rPr lang="fr-FR" sz="2400" dirty="0"/>
              <a:t> SA, 2009</a:t>
            </a:r>
          </a:p>
          <a:p>
            <a:pPr marL="0" indent="0">
              <a:buNone/>
            </a:pPr>
            <a:r>
              <a:rPr lang="fr-FR" sz="2400" dirty="0"/>
              <a:t>2.	« On ne naît pas bon négociateur, on le devient », LES CAHIERS DU MONDE DE L’INTELLIGENCE – N° 2 – NOV./DÉC./JANV. 2014</a:t>
            </a:r>
          </a:p>
          <a:p>
            <a:pPr marL="0" indent="0">
              <a:buNone/>
            </a:pPr>
            <a:r>
              <a:rPr lang="fr-FR" sz="2400" dirty="0"/>
              <a:t>3.	« La </a:t>
            </a:r>
            <a:r>
              <a:rPr lang="fr-FR" sz="2400" dirty="0" err="1"/>
              <a:t>negociation</a:t>
            </a:r>
            <a:r>
              <a:rPr lang="fr-FR" sz="2400" dirty="0"/>
              <a:t>. Applications professionnelles », </a:t>
            </a:r>
            <a:r>
              <a:rPr lang="fr-FR" sz="2400" dirty="0" err="1"/>
              <a:t>Patrik</a:t>
            </a:r>
            <a:r>
              <a:rPr lang="fr-FR" sz="2400" dirty="0"/>
              <a:t> Audebert-</a:t>
            </a:r>
            <a:r>
              <a:rPr lang="fr-FR" sz="2400" dirty="0" err="1"/>
              <a:t>Lasrochas</a:t>
            </a:r>
            <a:r>
              <a:rPr lang="fr-FR" sz="2400" dirty="0"/>
              <a:t>, Edition d’Ogranisation,1999 , Edition en Bulgare, Princeps </a:t>
            </a:r>
            <a:r>
              <a:rPr lang="fr-FR" sz="2400" dirty="0" err="1"/>
              <a:t>Publishers</a:t>
            </a:r>
            <a:r>
              <a:rPr lang="fr-FR" sz="2400" dirty="0"/>
              <a:t>, 2002</a:t>
            </a:r>
          </a:p>
          <a:p>
            <a:pPr marL="0" indent="0">
              <a:buNone/>
            </a:pPr>
            <a:r>
              <a:rPr lang="fr-FR" sz="2400" dirty="0"/>
              <a:t>4.	“Software of the </a:t>
            </a:r>
            <a:r>
              <a:rPr lang="fr-FR" sz="2400" dirty="0" err="1"/>
              <a:t>Mind</a:t>
            </a:r>
            <a:r>
              <a:rPr lang="fr-FR" sz="2400" dirty="0"/>
              <a:t>”,  </a:t>
            </a:r>
            <a:r>
              <a:rPr lang="fr-FR" sz="2400" dirty="0" err="1"/>
              <a:t>Gert</a:t>
            </a:r>
            <a:r>
              <a:rPr lang="fr-FR" sz="2400" dirty="0"/>
              <a:t> </a:t>
            </a:r>
            <a:r>
              <a:rPr lang="fr-FR" sz="2400" dirty="0" err="1"/>
              <a:t>Hofsdede</a:t>
            </a:r>
            <a:r>
              <a:rPr lang="fr-FR" sz="2400" dirty="0"/>
              <a:t> and Michael </a:t>
            </a:r>
            <a:r>
              <a:rPr lang="fr-FR" sz="2400" dirty="0" err="1"/>
              <a:t>Minkov</a:t>
            </a:r>
            <a:r>
              <a:rPr lang="fr-FR" sz="2400" dirty="0"/>
              <a:t>, Cultures and </a:t>
            </a:r>
            <a:r>
              <a:rPr lang="fr-FR" sz="2400" dirty="0" err="1"/>
              <a:t>Organizations</a:t>
            </a:r>
            <a:r>
              <a:rPr lang="fr-FR" sz="2400" dirty="0"/>
              <a:t>, 2010</a:t>
            </a:r>
          </a:p>
          <a:p>
            <a:pPr marL="457200" indent="-457200">
              <a:buAutoNum type="arabicPeriod" startAt="5"/>
            </a:pPr>
            <a:r>
              <a:rPr lang="fr-FR" sz="2400" dirty="0" smtClean="0"/>
              <a:t>Comparaisons </a:t>
            </a:r>
            <a:r>
              <a:rPr lang="fr-FR" sz="2400" dirty="0"/>
              <a:t>des 6 </a:t>
            </a:r>
            <a:r>
              <a:rPr lang="fr-FR" sz="2400" dirty="0" err="1"/>
              <a:t>dimentions</a:t>
            </a:r>
            <a:r>
              <a:rPr lang="fr-FR" sz="2400" dirty="0"/>
              <a:t> culturels par pays : </a:t>
            </a:r>
            <a:r>
              <a:rPr lang="fr-FR" sz="2400" dirty="0">
                <a:hlinkClick r:id="rId2"/>
              </a:rPr>
              <a:t>http://</a:t>
            </a:r>
            <a:r>
              <a:rPr lang="fr-FR" sz="2400" dirty="0" smtClean="0">
                <a:hlinkClick r:id="rId2"/>
              </a:rPr>
              <a:t>geert-hofstede.com/countries.html</a:t>
            </a:r>
            <a:endParaRPr lang="fr-FR" sz="2400" dirty="0" smtClean="0"/>
          </a:p>
          <a:p>
            <a:pPr marL="457200" indent="-457200">
              <a:buAutoNum type="arabicPeriod" startAt="5"/>
            </a:pPr>
            <a:endParaRPr lang="fr-FR" sz="240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07B6-794E-44DC-A6E3-11A712CA4DBD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3508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« Pour gagner du bien, le savoir-faire vaut mieux que le savoir. </a:t>
            </a:r>
            <a:r>
              <a:rPr lang="fr-FR" dirty="0" smtClean="0"/>
              <a:t>»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4371" y="4877588"/>
            <a:ext cx="9052560" cy="1066800"/>
          </a:xfrm>
        </p:spPr>
        <p:txBody>
          <a:bodyPr/>
          <a:lstStyle/>
          <a:p>
            <a:r>
              <a:rPr lang="fr-FR" b="1" dirty="0" smtClean="0"/>
              <a:t>Pierre-Augustin </a:t>
            </a:r>
            <a:r>
              <a:rPr lang="fr-FR" b="1" dirty="0"/>
              <a:t>Caron de Beaumarchais </a:t>
            </a:r>
            <a:br>
              <a:rPr lang="fr-FR" b="1" dirty="0"/>
            </a:br>
            <a:endParaRPr lang="fr-FR" b="1" dirty="0" smtClean="0"/>
          </a:p>
          <a:p>
            <a:r>
              <a:rPr lang="fr-FR" b="1" dirty="0" smtClean="0"/>
              <a:t>Extrait </a:t>
            </a:r>
            <a:r>
              <a:rPr lang="fr-FR" b="1" dirty="0"/>
              <a:t>de </a:t>
            </a:r>
            <a:r>
              <a:rPr lang="fr-FR" b="1" dirty="0" smtClean="0"/>
              <a:t>« Le </a:t>
            </a:r>
            <a:r>
              <a:rPr lang="fr-FR" b="1" dirty="0"/>
              <a:t>Barbier de </a:t>
            </a:r>
            <a:r>
              <a:rPr lang="fr-FR" b="1" dirty="0" smtClean="0"/>
              <a:t>Séville »</a:t>
            </a:r>
            <a:endParaRPr lang="fr-FR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267" y="4877588"/>
            <a:ext cx="1680104" cy="198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045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TC103090434[[fn=Wood Type]]</Template>
  <TotalTime>788</TotalTime>
  <Words>717</Words>
  <Application>Microsoft Office PowerPoint</Application>
  <PresentationFormat>Custom</PresentationFormat>
  <Paragraphs>212</Paragraphs>
  <Slides>20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Wood Type</vt:lpstr>
      <vt:lpstr>L'art des négociations :  les éléments-clés d'une négociation réussie </vt:lpstr>
      <vt:lpstr>Quel est Le profil d’un bon négociateur ?</vt:lpstr>
      <vt:lpstr>Slide 3</vt:lpstr>
      <vt:lpstr>spécificités culturelles exemple</vt:lpstr>
      <vt:lpstr>Le processus de négociation 5 phases principales</vt:lpstr>
      <vt:lpstr>La phase de préparation la clef de la réussite</vt:lpstr>
      <vt:lpstr>L’espace</vt:lpstr>
      <vt:lpstr>Les types de negociations</vt:lpstr>
      <vt:lpstr>L’équilibre  exemple</vt:lpstr>
      <vt:lpstr>L’équilibre de Nash</vt:lpstr>
      <vt:lpstr>Slide 11</vt:lpstr>
      <vt:lpstr>LE MODELE DU DIALOGUE</vt:lpstr>
      <vt:lpstr>LE MODEL DU DIALOGUE</vt:lpstr>
      <vt:lpstr>« Ne coupez pas ce que vous pouvez dénouer. »</vt:lpstr>
      <vt:lpstr>Le modèle du dialogue</vt:lpstr>
      <vt:lpstr>LES 7 principes </vt:lpstr>
      <vt:lpstr>Quelle sont Les Caracteristiques d’UNE Negociation reussie?</vt:lpstr>
      <vt:lpstr>Les aveugles et l’elephant</vt:lpstr>
      <vt:lpstr>Références bibliographiques :  </vt:lpstr>
      <vt:lpstr>« Pour gagner du bien, le savoir-faire vaut mieux que le savoir. 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Kapka</dc:creator>
  <cp:lastModifiedBy>PC</cp:lastModifiedBy>
  <cp:revision>54</cp:revision>
  <cp:lastPrinted>2014-06-03T08:52:32Z</cp:lastPrinted>
  <dcterms:created xsi:type="dcterms:W3CDTF">2014-05-26T06:00:18Z</dcterms:created>
  <dcterms:modified xsi:type="dcterms:W3CDTF">2014-06-11T13:56:08Z</dcterms:modified>
</cp:coreProperties>
</file>